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315" r:id="rId2"/>
    <p:sldId id="317" r:id="rId3"/>
    <p:sldId id="318" r:id="rId4"/>
    <p:sldId id="319" r:id="rId5"/>
    <p:sldId id="322" r:id="rId6"/>
    <p:sldId id="327" r:id="rId7"/>
    <p:sldId id="330" r:id="rId8"/>
    <p:sldId id="328" r:id="rId9"/>
    <p:sldId id="329" r:id="rId10"/>
    <p:sldId id="331" r:id="rId11"/>
    <p:sldId id="332" r:id="rId12"/>
    <p:sldId id="334" r:id="rId13"/>
    <p:sldId id="335" r:id="rId14"/>
    <p:sldId id="340" r:id="rId15"/>
    <p:sldId id="333" r:id="rId16"/>
    <p:sldId id="320" r:id="rId17"/>
    <p:sldId id="336" r:id="rId18"/>
    <p:sldId id="337" r:id="rId19"/>
    <p:sldId id="326" r:id="rId20"/>
  </p:sldIdLst>
  <p:sldSz cx="12192000" cy="6858000"/>
  <p:notesSz cx="6858000" cy="9144000"/>
  <p:custDataLst>
    <p:tags r:id="rId2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9494"/>
    <a:srgbClr val="0066CC"/>
    <a:srgbClr val="EAB13E"/>
    <a:srgbClr val="006668"/>
    <a:srgbClr val="D6D4D4"/>
    <a:srgbClr val="DDDBDB"/>
    <a:srgbClr val="13DFF5"/>
    <a:srgbClr val="6BEB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75" autoAdjust="0"/>
    <p:restoredTop sz="79186" autoAdjust="0"/>
  </p:normalViewPr>
  <p:slideViewPr>
    <p:cSldViewPr snapToGrid="0">
      <p:cViewPr varScale="1">
        <p:scale>
          <a:sx n="87" d="100"/>
          <a:sy n="87" d="100"/>
        </p:scale>
        <p:origin x="126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gs" Target="tags/tag1.xml"/></Relationships>
</file>

<file path=ppt/media/hdphoto1.wdp>
</file>

<file path=ppt/media/hdphoto2.wdp>
</file>

<file path=ppt/media/hdphoto3.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0.jpeg>
</file>

<file path=ppt/media/image21.png>
</file>

<file path=ppt/media/image22.jpeg>
</file>

<file path=ppt/media/image23.png>
</file>

<file path=ppt/media/image3.jpe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F2F4E-8AB7-4C35-ADD5-AB8442724B06}" type="datetimeFigureOut">
              <a:rPr lang="en-US" smtClean="0"/>
              <a:t>9/3/2019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DD235F-D5F5-49D5-A1AD-2BC60D047330}" type="slidenum">
              <a:rPr lang="en-US" smtClean="0"/>
              <a:t>‹#›</a:t>
            </a:fld>
            <a:endParaRPr lang="en-US"/>
          </a:p>
        </p:txBody>
      </p:sp>
    </p:spTree>
    <p:extLst>
      <p:ext uri="{BB962C8B-B14F-4D97-AF65-F5344CB8AC3E}">
        <p14:creationId xmlns:p14="http://schemas.microsoft.com/office/powerpoint/2010/main" val="2049012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smtClean="0"/>
              <a:t>As a kid I was using two different tools to break two lego bricks. #1 was a screw driver,</a:t>
            </a:r>
            <a:r>
              <a:rPr lang="de-CH" baseline="0" dirty="0" smtClean="0"/>
              <a:t> You can basically use a screw driver for all kinds of tasks, but it’s also nice to separate lego bricks</a:t>
            </a:r>
          </a:p>
          <a:p>
            <a:r>
              <a:rPr lang="de-CH" baseline="0" dirty="0" smtClean="0"/>
              <a:t>#2 was a special tool form lego just for the purpose of breaking lego bricks.</a:t>
            </a:r>
            <a:br>
              <a:rPr lang="de-CH" baseline="0" dirty="0" smtClean="0"/>
            </a:br>
            <a:r>
              <a:rPr lang="de-CH" baseline="0" dirty="0" smtClean="0"/>
              <a:t>Your task during my presentation is to find out, which of the tools I’ll present fits more to one of the two.</a:t>
            </a:r>
            <a:endParaRPr lang="en-US" dirty="0"/>
          </a:p>
        </p:txBody>
      </p:sp>
      <p:sp>
        <p:nvSpPr>
          <p:cNvPr id="4" name="Slide Number Placeholder 3"/>
          <p:cNvSpPr>
            <a:spLocks noGrp="1"/>
          </p:cNvSpPr>
          <p:nvPr>
            <p:ph type="sldNum" sz="quarter" idx="10"/>
          </p:nvPr>
        </p:nvSpPr>
        <p:spPr/>
        <p:txBody>
          <a:bodyPr/>
          <a:lstStyle/>
          <a:p>
            <a:fld id="{BBDD235F-D5F5-49D5-A1AD-2BC60D047330}" type="slidenum">
              <a:rPr lang="en-US" smtClean="0"/>
              <a:t>4</a:t>
            </a:fld>
            <a:endParaRPr lang="en-US"/>
          </a:p>
        </p:txBody>
      </p:sp>
    </p:spTree>
    <p:extLst>
      <p:ext uri="{BB962C8B-B14F-4D97-AF65-F5344CB8AC3E}">
        <p14:creationId xmlns:p14="http://schemas.microsoft.com/office/powerpoint/2010/main" val="24768306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smtClean="0"/>
              <a:t>A Rselenium test will</a:t>
            </a:r>
            <a:r>
              <a:rPr lang="de-CH" baseline="0" dirty="0" smtClean="0"/>
              <a:t> ensure, that drag&amp;drop works. It will compare two different plots after two different drag and drops.</a:t>
            </a:r>
          </a:p>
          <a:p>
            <a:pPr marL="0" indent="0">
              <a:buNone/>
            </a:pPr>
            <a:endParaRPr lang="de-DE" dirty="0" smtClean="0"/>
          </a:p>
          <a:p>
            <a:endParaRPr lang="de-CH" baseline="0" dirty="0" smtClean="0"/>
          </a:p>
        </p:txBody>
      </p:sp>
      <p:sp>
        <p:nvSpPr>
          <p:cNvPr id="4" name="Slide Number Placeholder 3"/>
          <p:cNvSpPr>
            <a:spLocks noGrp="1"/>
          </p:cNvSpPr>
          <p:nvPr>
            <p:ph type="sldNum" sz="quarter" idx="10"/>
          </p:nvPr>
        </p:nvSpPr>
        <p:spPr/>
        <p:txBody>
          <a:bodyPr/>
          <a:lstStyle/>
          <a:p>
            <a:fld id="{BBDD235F-D5F5-49D5-A1AD-2BC60D047330}" type="slidenum">
              <a:rPr lang="en-US" smtClean="0"/>
              <a:t>13</a:t>
            </a:fld>
            <a:endParaRPr lang="en-US"/>
          </a:p>
        </p:txBody>
      </p:sp>
    </p:spTree>
    <p:extLst>
      <p:ext uri="{BB962C8B-B14F-4D97-AF65-F5344CB8AC3E}">
        <p14:creationId xmlns:p14="http://schemas.microsoft.com/office/powerpoint/2010/main" val="42040779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smtClean="0"/>
              <a:t>Here</a:t>
            </a:r>
            <a:r>
              <a:rPr lang="de-CH" baseline="0" dirty="0" smtClean="0"/>
              <a:t> I displayed a typical workflow of a patient getting treated for any disease.</a:t>
            </a:r>
          </a:p>
          <a:p>
            <a:r>
              <a:rPr lang="de-CH" baseline="0" dirty="0" smtClean="0"/>
              <a:t>First you get your blood measured for some parameter. Then your data gets transferred into a test result. These test results you might be interested yourself, or the get shown to your doctor.</a:t>
            </a:r>
          </a:p>
          <a:p>
            <a:r>
              <a:rPr lang="de-CH" baseline="0" dirty="0" smtClean="0"/>
              <a:t>The doctor will make a treatment decision. The treatment of course lands at you.</a:t>
            </a:r>
          </a:p>
          <a:p>
            <a:endParaRPr lang="de-CH" baseline="0" dirty="0" smtClean="0"/>
          </a:p>
          <a:p>
            <a:r>
              <a:rPr lang="de-CH" baseline="0" dirty="0" smtClean="0"/>
              <a:t>Now you can imagine shiny apps can help in this process at different positions. You can imagine one helping the to improve the quality of measurement devices, one to calculate your test result from raw measurements, one visualizing the test result for the doctors or anothere one helping you with your treatment</a:t>
            </a:r>
            <a:endParaRPr lang="en-US" dirty="0"/>
          </a:p>
        </p:txBody>
      </p:sp>
      <p:sp>
        <p:nvSpPr>
          <p:cNvPr id="4" name="Slide Number Placeholder 3"/>
          <p:cNvSpPr>
            <a:spLocks noGrp="1"/>
          </p:cNvSpPr>
          <p:nvPr>
            <p:ph type="sldNum" sz="quarter" idx="10"/>
          </p:nvPr>
        </p:nvSpPr>
        <p:spPr/>
        <p:txBody>
          <a:bodyPr/>
          <a:lstStyle/>
          <a:p>
            <a:fld id="{BBDD235F-D5F5-49D5-A1AD-2BC60D047330}" type="slidenum">
              <a:rPr lang="en-US" smtClean="0"/>
              <a:t>5</a:t>
            </a:fld>
            <a:endParaRPr lang="en-US"/>
          </a:p>
        </p:txBody>
      </p:sp>
    </p:spTree>
    <p:extLst>
      <p:ext uri="{BB962C8B-B14F-4D97-AF65-F5344CB8AC3E}">
        <p14:creationId xmlns:p14="http://schemas.microsoft.com/office/powerpoint/2010/main" val="3891189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smtClean="0"/>
              <a:t>Today, I’ll talk about</a:t>
            </a:r>
            <a:r>
              <a:rPr lang="de-CH" baseline="0" dirty="0" smtClean="0"/>
              <a:t> two examples. One app used in Diagnostics to improve the measurement quality. Another one used in Pharma for clinical study evaluation.</a:t>
            </a:r>
          </a:p>
          <a:p>
            <a:endParaRPr lang="de-CH" baseline="0" dirty="0" smtClean="0"/>
          </a:p>
          <a:p>
            <a:r>
              <a:rPr lang="de-CH" baseline="0" dirty="0" smtClean="0"/>
              <a:t>The apps shown in my presentation will not be the real apps used, but rather examples I programmed for the purpose of this presentation. In both cases I will show you, why it is important to test the apps being used.</a:t>
            </a:r>
            <a:endParaRPr lang="en-US" dirty="0"/>
          </a:p>
        </p:txBody>
      </p:sp>
      <p:sp>
        <p:nvSpPr>
          <p:cNvPr id="4" name="Slide Number Placeholder 3"/>
          <p:cNvSpPr>
            <a:spLocks noGrp="1"/>
          </p:cNvSpPr>
          <p:nvPr>
            <p:ph type="sldNum" sz="quarter" idx="10"/>
          </p:nvPr>
        </p:nvSpPr>
        <p:spPr/>
        <p:txBody>
          <a:bodyPr/>
          <a:lstStyle/>
          <a:p>
            <a:fld id="{BBDD235F-D5F5-49D5-A1AD-2BC60D047330}" type="slidenum">
              <a:rPr lang="en-US" smtClean="0"/>
              <a:t>6</a:t>
            </a:fld>
            <a:endParaRPr lang="en-US"/>
          </a:p>
        </p:txBody>
      </p:sp>
    </p:spTree>
    <p:extLst>
      <p:ext uri="{BB962C8B-B14F-4D97-AF65-F5344CB8AC3E}">
        <p14:creationId xmlns:p14="http://schemas.microsoft.com/office/powerpoint/2010/main" val="15945878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smtClean="0"/>
              <a:t>Let’s start with the</a:t>
            </a:r>
            <a:r>
              <a:rPr lang="de-CH" baseline="0" dirty="0" smtClean="0"/>
              <a:t> Diagnostics app.</a:t>
            </a:r>
            <a:endParaRPr lang="de-CH" dirty="0" smtClean="0"/>
          </a:p>
          <a:p>
            <a:r>
              <a:rPr lang="de-CH" dirty="0" smtClean="0"/>
              <a:t>In a Diagnostics workflow, a patient wants</a:t>
            </a:r>
            <a:r>
              <a:rPr lang="de-CH" baseline="0" dirty="0" smtClean="0"/>
              <a:t> certain blood parameters to be measured.</a:t>
            </a:r>
          </a:p>
          <a:p>
            <a:r>
              <a:rPr lang="de-CH" baseline="0" dirty="0" smtClean="0"/>
              <a:t>Therefore he gives a blood sample.</a:t>
            </a:r>
          </a:p>
          <a:p>
            <a:r>
              <a:rPr lang="de-CH" baseline="0" dirty="0" smtClean="0"/>
              <a:t>This sample gets analyzed in a Diagnostics laboritory, mostly by automatic analysis in robots.</a:t>
            </a:r>
          </a:p>
          <a:p>
            <a:r>
              <a:rPr lang="de-CH" baseline="0" dirty="0" smtClean="0"/>
              <a:t>The outcome is a test result with measurement values for e.g. Vitamin D or the count of White blood cells.</a:t>
            </a:r>
            <a:endParaRPr lang="en-US" dirty="0"/>
          </a:p>
        </p:txBody>
      </p:sp>
      <p:sp>
        <p:nvSpPr>
          <p:cNvPr id="4" name="Slide Number Placeholder 3"/>
          <p:cNvSpPr>
            <a:spLocks noGrp="1"/>
          </p:cNvSpPr>
          <p:nvPr>
            <p:ph type="sldNum" sz="quarter" idx="10"/>
          </p:nvPr>
        </p:nvSpPr>
        <p:spPr/>
        <p:txBody>
          <a:bodyPr/>
          <a:lstStyle/>
          <a:p>
            <a:fld id="{BBDD235F-D5F5-49D5-A1AD-2BC60D047330}" type="slidenum">
              <a:rPr lang="en-US" smtClean="0"/>
              <a:t>7</a:t>
            </a:fld>
            <a:endParaRPr lang="en-US"/>
          </a:p>
        </p:txBody>
      </p:sp>
    </p:spTree>
    <p:extLst>
      <p:ext uri="{BB962C8B-B14F-4D97-AF65-F5344CB8AC3E}">
        <p14:creationId xmlns:p14="http://schemas.microsoft.com/office/powerpoint/2010/main" val="684509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smtClean="0"/>
              <a:t>These measurement robots carry chemicals inside them. Here you can see the broom as the example.</a:t>
            </a:r>
          </a:p>
          <a:p>
            <a:r>
              <a:rPr lang="de-CH" dirty="0" smtClean="0"/>
              <a:t>At the project I was supporting we build an app for the production of these chemicals. The chemicals were measured</a:t>
            </a:r>
            <a:r>
              <a:rPr lang="de-CH" baseline="0" dirty="0" smtClean="0"/>
              <a:t> in batches. The app displayed if a batch was within the specifications or not.</a:t>
            </a:r>
          </a:p>
          <a:p>
            <a:endParaRPr lang="de-CH" baseline="0" dirty="0" smtClean="0"/>
          </a:p>
          <a:p>
            <a:r>
              <a:rPr lang="de-CH" baseline="0" dirty="0" smtClean="0"/>
              <a:t>Therefore the app needs to be validated. Meaning we needed to document what the app is doing to identify bad batches and we needed to test the app deeply against measurements of the chemicals coming in.  </a:t>
            </a:r>
            <a:endParaRPr lang="en-US" dirty="0"/>
          </a:p>
        </p:txBody>
      </p:sp>
      <p:sp>
        <p:nvSpPr>
          <p:cNvPr id="4" name="Slide Number Placeholder 3"/>
          <p:cNvSpPr>
            <a:spLocks noGrp="1"/>
          </p:cNvSpPr>
          <p:nvPr>
            <p:ph type="sldNum" sz="quarter" idx="10"/>
          </p:nvPr>
        </p:nvSpPr>
        <p:spPr/>
        <p:txBody>
          <a:bodyPr/>
          <a:lstStyle/>
          <a:p>
            <a:fld id="{BBDD235F-D5F5-49D5-A1AD-2BC60D047330}" type="slidenum">
              <a:rPr lang="en-US" smtClean="0"/>
              <a:t>8</a:t>
            </a:fld>
            <a:endParaRPr lang="en-US"/>
          </a:p>
        </p:txBody>
      </p:sp>
    </p:spTree>
    <p:extLst>
      <p:ext uri="{BB962C8B-B14F-4D97-AF65-F5344CB8AC3E}">
        <p14:creationId xmlns:p14="http://schemas.microsoft.com/office/powerpoint/2010/main" val="4220720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r>
              <a:rPr lang="de-DE" dirty="0" smtClean="0"/>
              <a:t>The shiny app plots patient variables (age, gender, country) vs disease progression</a:t>
            </a:r>
          </a:p>
          <a:p>
            <a:pPr lvl="2"/>
            <a:r>
              <a:rPr lang="de-DE" dirty="0" smtClean="0"/>
              <a:t>The app shall suite the statistical analysis plan for intermediate analysis</a:t>
            </a:r>
          </a:p>
          <a:p>
            <a:pPr lvl="2"/>
            <a:r>
              <a:rPr lang="de-DE" dirty="0" smtClean="0"/>
              <a:t>The study management should know in which countries to stop recruiting for a balanced study</a:t>
            </a:r>
          </a:p>
          <a:p>
            <a:pPr lvl="2"/>
            <a:r>
              <a:rPr lang="de-DE" dirty="0" smtClean="0"/>
              <a:t>The recruitment shall not stop too early or too late, as it could cost </a:t>
            </a:r>
            <a:r>
              <a:rPr lang="de-DE" b="1" dirty="0" smtClean="0"/>
              <a:t>millions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BBDD235F-D5F5-49D5-A1AD-2BC60D047330}" type="slidenum">
              <a:rPr lang="en-US" smtClean="0"/>
              <a:t>9</a:t>
            </a:fld>
            <a:endParaRPr lang="en-US"/>
          </a:p>
        </p:txBody>
      </p:sp>
    </p:spTree>
    <p:extLst>
      <p:ext uri="{BB962C8B-B14F-4D97-AF65-F5344CB8AC3E}">
        <p14:creationId xmlns:p14="http://schemas.microsoft.com/office/powerpoint/2010/main" val="32498586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de-DE" dirty="0" smtClean="0"/>
              <a:t>Boxplot</a:t>
            </a:r>
          </a:p>
          <a:p>
            <a:pPr lvl="1"/>
            <a:r>
              <a:rPr lang="de-DE" dirty="0" smtClean="0"/>
              <a:t>Confidence value</a:t>
            </a:r>
          </a:p>
          <a:p>
            <a:pPr lvl="1"/>
            <a:r>
              <a:rPr lang="de-DE" dirty="0" smtClean="0"/>
              <a:t>Image for GOOD / BAD</a:t>
            </a:r>
          </a:p>
          <a:p>
            <a:pPr lvl="1"/>
            <a:r>
              <a:rPr lang="de-DE" dirty="0" smtClean="0"/>
              <a:t>Text input for Lot # -&gt; filters data</a:t>
            </a:r>
          </a:p>
          <a:p>
            <a:pPr lvl="1"/>
            <a:r>
              <a:rPr lang="de-DE" dirty="0" smtClean="0"/>
              <a:t>Upload CSV</a:t>
            </a:r>
          </a:p>
          <a:p>
            <a:endParaRPr lang="en-US" dirty="0"/>
          </a:p>
        </p:txBody>
      </p:sp>
      <p:sp>
        <p:nvSpPr>
          <p:cNvPr id="4" name="Slide Number Placeholder 3"/>
          <p:cNvSpPr>
            <a:spLocks noGrp="1"/>
          </p:cNvSpPr>
          <p:nvPr>
            <p:ph type="sldNum" sz="quarter" idx="10"/>
          </p:nvPr>
        </p:nvSpPr>
        <p:spPr/>
        <p:txBody>
          <a:bodyPr/>
          <a:lstStyle/>
          <a:p>
            <a:fld id="{BBDD235F-D5F5-49D5-A1AD-2BC60D047330}" type="slidenum">
              <a:rPr lang="en-US" smtClean="0"/>
              <a:t>10</a:t>
            </a:fld>
            <a:endParaRPr lang="en-US"/>
          </a:p>
        </p:txBody>
      </p:sp>
    </p:spTree>
    <p:extLst>
      <p:ext uri="{BB962C8B-B14F-4D97-AF65-F5344CB8AC3E}">
        <p14:creationId xmlns:p14="http://schemas.microsoft.com/office/powerpoint/2010/main" val="11843109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smtClean="0"/>
              <a:t>I will show a shinytest that will click through the app</a:t>
            </a:r>
          </a:p>
          <a:p>
            <a:endParaRPr lang="de-CH" dirty="0" smtClean="0"/>
          </a:p>
          <a:p>
            <a:r>
              <a:rPr lang="de-CH" dirty="0" smtClean="0"/>
              <a:t>Upload</a:t>
            </a:r>
            <a:r>
              <a:rPr lang="de-CH" baseline="0" dirty="0" smtClean="0"/>
              <a:t> CSV file</a:t>
            </a:r>
          </a:p>
          <a:p>
            <a:r>
              <a:rPr lang="de-CH" baseline="0" dirty="0" smtClean="0"/>
              <a:t>Select the right lots</a:t>
            </a:r>
          </a:p>
          <a:p>
            <a:r>
              <a:rPr lang="de-CH" baseline="0" dirty="0" smtClean="0"/>
              <a:t>Check the table</a:t>
            </a:r>
          </a:p>
          <a:p>
            <a:r>
              <a:rPr lang="de-CH" baseline="0" dirty="0" smtClean="0"/>
              <a:t>Check the f-Test value</a:t>
            </a:r>
          </a:p>
          <a:p>
            <a:r>
              <a:rPr lang="de-CH" baseline="0" dirty="0" smtClean="0"/>
              <a:t>Test the cross image</a:t>
            </a:r>
          </a:p>
          <a:p>
            <a:r>
              <a:rPr lang="de-CH" baseline="0" dirty="0" smtClean="0"/>
              <a:t>Test the outcome string</a:t>
            </a:r>
          </a:p>
        </p:txBody>
      </p:sp>
      <p:sp>
        <p:nvSpPr>
          <p:cNvPr id="4" name="Slide Number Placeholder 3"/>
          <p:cNvSpPr>
            <a:spLocks noGrp="1"/>
          </p:cNvSpPr>
          <p:nvPr>
            <p:ph type="sldNum" sz="quarter" idx="10"/>
          </p:nvPr>
        </p:nvSpPr>
        <p:spPr/>
        <p:txBody>
          <a:bodyPr/>
          <a:lstStyle/>
          <a:p>
            <a:fld id="{BBDD235F-D5F5-49D5-A1AD-2BC60D047330}" type="slidenum">
              <a:rPr lang="en-US" smtClean="0"/>
              <a:t>11</a:t>
            </a:fld>
            <a:endParaRPr lang="en-US"/>
          </a:p>
        </p:txBody>
      </p:sp>
    </p:spTree>
    <p:extLst>
      <p:ext uri="{BB962C8B-B14F-4D97-AF65-F5344CB8AC3E}">
        <p14:creationId xmlns:p14="http://schemas.microsoft.com/office/powerpoint/2010/main" val="39961838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smtClean="0"/>
              <a:t>Inside the Pharma App we build a drag&amp;drop to allow users to define what they want to plot</a:t>
            </a:r>
          </a:p>
          <a:p>
            <a:r>
              <a:rPr lang="de-CH" dirty="0" smtClean="0"/>
              <a:t>The plot shall be testet</a:t>
            </a:r>
          </a:p>
          <a:p>
            <a:r>
              <a:rPr lang="de-CH" dirty="0" smtClean="0"/>
              <a:t>As this app is for on-statisticians,</a:t>
            </a:r>
            <a:r>
              <a:rPr lang="de-CH" baseline="0" dirty="0" smtClean="0"/>
              <a:t> there is also a help build in which shall be tested.</a:t>
            </a:r>
          </a:p>
          <a:p>
            <a:r>
              <a:rPr lang="de-CH" baseline="0" dirty="0" smtClean="0"/>
              <a:t>Moreover a data-table should ensure that data is not changed form input to output.</a:t>
            </a:r>
          </a:p>
          <a:p>
            <a:endParaRPr lang="de-CH" baseline="0" dirty="0" smtClean="0"/>
          </a:p>
          <a:p>
            <a:r>
              <a:rPr lang="de-CH" baseline="0" dirty="0" smtClean="0"/>
              <a:t>App parts:</a:t>
            </a:r>
          </a:p>
          <a:p>
            <a:endParaRPr lang="de-CH" baseline="0" dirty="0" smtClean="0"/>
          </a:p>
          <a:p>
            <a:pPr lvl="1"/>
            <a:r>
              <a:rPr lang="de-DE" dirty="0" smtClean="0"/>
              <a:t>Drag and drop for variables</a:t>
            </a:r>
          </a:p>
          <a:p>
            <a:pPr lvl="1"/>
            <a:r>
              <a:rPr lang="de-DE" dirty="0" smtClean="0"/>
              <a:t>Opens pop-up with help</a:t>
            </a:r>
          </a:p>
          <a:p>
            <a:pPr lvl="1"/>
            <a:r>
              <a:rPr lang="de-DE" dirty="0" smtClean="0"/>
              <a:t>hidden input value</a:t>
            </a:r>
          </a:p>
          <a:p>
            <a:pPr lvl="1"/>
            <a:r>
              <a:rPr lang="de-DE" dirty="0" smtClean="0"/>
              <a:t>Data table</a:t>
            </a:r>
          </a:p>
          <a:p>
            <a:pPr lvl="1"/>
            <a:r>
              <a:rPr lang="de-DE" dirty="0" smtClean="0"/>
              <a:t>should run on multiple sites (asia / Europe)</a:t>
            </a:r>
          </a:p>
          <a:p>
            <a:endParaRPr lang="en-US" dirty="0"/>
          </a:p>
        </p:txBody>
      </p:sp>
      <p:sp>
        <p:nvSpPr>
          <p:cNvPr id="4" name="Slide Number Placeholder 3"/>
          <p:cNvSpPr>
            <a:spLocks noGrp="1"/>
          </p:cNvSpPr>
          <p:nvPr>
            <p:ph type="sldNum" sz="quarter" idx="10"/>
          </p:nvPr>
        </p:nvSpPr>
        <p:spPr/>
        <p:txBody>
          <a:bodyPr/>
          <a:lstStyle/>
          <a:p>
            <a:fld id="{BBDD235F-D5F5-49D5-A1AD-2BC60D047330}" type="slidenum">
              <a:rPr lang="en-US" smtClean="0"/>
              <a:t>12</a:t>
            </a:fld>
            <a:endParaRPr lang="en-US"/>
          </a:p>
        </p:txBody>
      </p:sp>
    </p:spTree>
    <p:extLst>
      <p:ext uri="{BB962C8B-B14F-4D97-AF65-F5344CB8AC3E}">
        <p14:creationId xmlns:p14="http://schemas.microsoft.com/office/powerpoint/2010/main" val="358593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C5A48BF-A942-407A-BDB0-98030DA5BF30}" type="datetime1">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F18206-3CFE-43A4-B2DC-9A718AC19900}" type="slidenum">
              <a:rPr lang="en-US" smtClean="0"/>
              <a:t>‹#›</a:t>
            </a:fld>
            <a:endParaRPr lang="en-US"/>
          </a:p>
        </p:txBody>
      </p:sp>
    </p:spTree>
    <p:extLst>
      <p:ext uri="{BB962C8B-B14F-4D97-AF65-F5344CB8AC3E}">
        <p14:creationId xmlns:p14="http://schemas.microsoft.com/office/powerpoint/2010/main" val="383891427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6B17BEF-22BA-493E-AC33-7C4A34D2DEC9}" type="datetime1">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F18206-3CFE-43A4-B2DC-9A718AC19900}" type="slidenum">
              <a:rPr lang="en-US" smtClean="0"/>
              <a:t>‹#›</a:t>
            </a:fld>
            <a:endParaRPr lang="en-US"/>
          </a:p>
        </p:txBody>
      </p:sp>
    </p:spTree>
    <p:extLst>
      <p:ext uri="{BB962C8B-B14F-4D97-AF65-F5344CB8AC3E}">
        <p14:creationId xmlns:p14="http://schemas.microsoft.com/office/powerpoint/2010/main" val="3376953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E54652-4F53-4DF0-B582-4FE6B243DD80}" type="datetime1">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F18206-3CFE-43A4-B2DC-9A718AC19900}" type="slidenum">
              <a:rPr lang="en-US" smtClean="0"/>
              <a:t>‹#›</a:t>
            </a:fld>
            <a:endParaRPr lang="en-US"/>
          </a:p>
        </p:txBody>
      </p:sp>
    </p:spTree>
    <p:extLst>
      <p:ext uri="{BB962C8B-B14F-4D97-AF65-F5344CB8AC3E}">
        <p14:creationId xmlns:p14="http://schemas.microsoft.com/office/powerpoint/2010/main" val="576923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18782"/>
          </a:xfrm>
        </p:spPr>
        <p:txBody>
          <a:bodyPr/>
          <a:lstStyle>
            <a:lvl1pPr>
              <a:defRPr>
                <a:solidFill>
                  <a:schemeClr val="tx1">
                    <a:lumMod val="65000"/>
                    <a:lumOff val="35000"/>
                  </a:schemeClr>
                </a:solidFill>
                <a:latin typeface="Roboto Light" panose="02000000000000000000" pitchFamily="2" charset="0"/>
                <a:ea typeface="Roboto Light" panose="02000000000000000000" pitchFamily="2"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a:solidFill>
                  <a:schemeClr val="tx1">
                    <a:lumMod val="65000"/>
                    <a:lumOff val="35000"/>
                  </a:schemeClr>
                </a:solidFill>
                <a:latin typeface="Roboto Light" panose="02000000000000000000" pitchFamily="2" charset="0"/>
                <a:ea typeface="Roboto Light" panose="02000000000000000000" pitchFamily="2" charset="0"/>
              </a:defRPr>
            </a:lvl1pPr>
            <a:lvl2pPr>
              <a:defRPr>
                <a:solidFill>
                  <a:schemeClr val="tx1">
                    <a:lumMod val="50000"/>
                    <a:lumOff val="50000"/>
                  </a:schemeClr>
                </a:solidFill>
                <a:latin typeface="Roboto Light" panose="02000000000000000000" pitchFamily="2" charset="0"/>
                <a:ea typeface="Roboto Light" panose="02000000000000000000" pitchFamily="2" charset="0"/>
              </a:defRPr>
            </a:lvl2pPr>
            <a:lvl3pPr>
              <a:defRPr>
                <a:solidFill>
                  <a:schemeClr val="tx1">
                    <a:lumMod val="50000"/>
                    <a:lumOff val="50000"/>
                  </a:schemeClr>
                </a:solidFill>
                <a:latin typeface="Roboto Light" panose="02000000000000000000" pitchFamily="2" charset="0"/>
                <a:ea typeface="Roboto Light" panose="02000000000000000000" pitchFamily="2" charset="0"/>
              </a:defRPr>
            </a:lvl3pPr>
            <a:lvl4pPr>
              <a:defRPr>
                <a:solidFill>
                  <a:schemeClr val="tx1">
                    <a:lumMod val="50000"/>
                    <a:lumOff val="50000"/>
                  </a:schemeClr>
                </a:solidFill>
                <a:latin typeface="Roboto Light" panose="02000000000000000000" pitchFamily="2" charset="0"/>
                <a:ea typeface="Roboto Light" panose="02000000000000000000" pitchFamily="2" charset="0"/>
              </a:defRPr>
            </a:lvl4pPr>
            <a:lvl5pPr>
              <a:defRPr>
                <a:solidFill>
                  <a:schemeClr val="tx1">
                    <a:lumMod val="50000"/>
                    <a:lumOff val="50000"/>
                  </a:schemeClr>
                </a:solidFill>
                <a:latin typeface="Roboto Light" panose="02000000000000000000" pitchFamily="2" charset="0"/>
                <a:ea typeface="Roboto Light" panose="02000000000000000000" pitchFamily="2" charset="0"/>
              </a:defRPr>
            </a:lvl5pPr>
          </a:lstStyle>
          <a:p>
            <a:pPr lvl="0"/>
            <a:r>
              <a:rPr lang="en-US" dirty="0" smtClean="0"/>
              <a:t>Edit Master text styles</a:t>
            </a:r>
          </a:p>
          <a:p>
            <a:pPr lvl="0"/>
            <a:r>
              <a:rPr lang="en-US" dirty="0" smtClean="0"/>
              <a:t>Second level</a:t>
            </a:r>
          </a:p>
          <a:p>
            <a:pPr lvl="0"/>
            <a:r>
              <a:rPr lang="en-US" dirty="0" smtClean="0"/>
              <a:t>Third level</a:t>
            </a:r>
          </a:p>
          <a:p>
            <a:pPr lvl="0"/>
            <a:r>
              <a:rPr lang="en-US" dirty="0" smtClean="0"/>
              <a:t>Fourth level</a:t>
            </a:r>
          </a:p>
          <a:p>
            <a:pPr lvl="0"/>
            <a:r>
              <a:rPr lang="en-US" dirty="0" smtClean="0"/>
              <a:t>Fifth level</a:t>
            </a:r>
            <a:endParaRPr lang="en-US" dirty="0"/>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D83F0E1A-0507-4046-99B0-239F1A29DF61}" type="datetime1">
              <a:rPr lang="en-US" smtClean="0"/>
              <a:t>9/3/2019</a:t>
            </a:fld>
            <a:endParaRPr lang="en-US"/>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lumOff val="35000"/>
                  </a:schemeClr>
                </a:solidFill>
              </a:defRPr>
            </a:lvl1pPr>
          </a:lstStyle>
          <a:p>
            <a:fld id="{71F18206-3CFE-43A4-B2DC-9A718AC19900}" type="slidenum">
              <a:rPr lang="en-US" smtClean="0"/>
              <a:pPr/>
              <a:t>‹#›</a:t>
            </a:fld>
            <a:endParaRPr lang="en-US"/>
          </a:p>
        </p:txBody>
      </p:sp>
      <p:sp>
        <p:nvSpPr>
          <p:cNvPr id="9" name="Text Placeholder 8"/>
          <p:cNvSpPr>
            <a:spLocks noGrp="1"/>
          </p:cNvSpPr>
          <p:nvPr>
            <p:ph type="body" sz="quarter" idx="13"/>
          </p:nvPr>
        </p:nvSpPr>
        <p:spPr>
          <a:xfrm>
            <a:off x="838200" y="1184275"/>
            <a:ext cx="10515600" cy="641350"/>
          </a:xfrm>
        </p:spPr>
        <p:txBody>
          <a:bodyPr tIns="144000">
            <a:normAutofit/>
          </a:bodyPr>
          <a:lstStyle>
            <a:lvl1pPr marL="0" indent="0">
              <a:buNone/>
              <a:defRPr sz="2400">
                <a:solidFill>
                  <a:schemeClr val="tx1">
                    <a:lumMod val="65000"/>
                    <a:lumOff val="35000"/>
                  </a:schemeClr>
                </a:solidFill>
                <a:latin typeface="Roboto Light" panose="02000000000000000000" pitchFamily="2" charset="0"/>
                <a:ea typeface="Roboto Light" panose="02000000000000000000" pitchFamily="2" charset="0"/>
              </a:defRPr>
            </a:lvl1pPr>
            <a:lvl2pPr marL="457200" indent="0">
              <a:buNone/>
              <a:defRPr>
                <a:solidFill>
                  <a:srgbClr val="949494"/>
                </a:solidFill>
                <a:latin typeface="Roboto Light" panose="02000000000000000000" pitchFamily="2" charset="0"/>
                <a:ea typeface="Roboto Light" panose="02000000000000000000" pitchFamily="2" charset="0"/>
              </a:defRPr>
            </a:lvl2pPr>
            <a:lvl3pPr marL="914400" indent="0">
              <a:buNone/>
              <a:defRPr>
                <a:solidFill>
                  <a:srgbClr val="949494"/>
                </a:solidFill>
                <a:latin typeface="Roboto Light" panose="02000000000000000000" pitchFamily="2" charset="0"/>
                <a:ea typeface="Roboto Light" panose="02000000000000000000" pitchFamily="2" charset="0"/>
              </a:defRPr>
            </a:lvl3pPr>
            <a:lvl4pPr marL="1371600" indent="0">
              <a:buNone/>
              <a:defRPr>
                <a:solidFill>
                  <a:srgbClr val="949494"/>
                </a:solidFill>
                <a:latin typeface="Roboto Light" panose="02000000000000000000" pitchFamily="2" charset="0"/>
                <a:ea typeface="Roboto Light" panose="02000000000000000000" pitchFamily="2" charset="0"/>
              </a:defRPr>
            </a:lvl4pPr>
            <a:lvl5pPr marL="1828800" indent="0">
              <a:buNone/>
              <a:defRPr>
                <a:solidFill>
                  <a:srgbClr val="949494"/>
                </a:solidFill>
                <a:latin typeface="Roboto Light" panose="02000000000000000000" pitchFamily="2" charset="0"/>
                <a:ea typeface="Roboto Light" panose="02000000000000000000" pitchFamily="2" charset="0"/>
              </a:defRPr>
            </a:lvl5pPr>
          </a:lstStyle>
          <a:p>
            <a:pPr lvl="0"/>
            <a:r>
              <a:rPr lang="en-US" dirty="0" smtClean="0"/>
              <a:t>Edit Master text styles</a:t>
            </a:r>
          </a:p>
        </p:txBody>
      </p:sp>
      <p:sp>
        <p:nvSpPr>
          <p:cNvPr id="11" name="Text Placeholder 10"/>
          <p:cNvSpPr>
            <a:spLocks noGrp="1"/>
          </p:cNvSpPr>
          <p:nvPr>
            <p:ph type="body" sz="quarter" idx="14" hasCustomPrompt="1"/>
          </p:nvPr>
        </p:nvSpPr>
        <p:spPr>
          <a:xfrm>
            <a:off x="838200" y="6435725"/>
            <a:ext cx="10515600" cy="292100"/>
          </a:xfrm>
        </p:spPr>
        <p:txBody>
          <a:bodyPr>
            <a:noAutofit/>
          </a:bodyPr>
          <a:lstStyle>
            <a:lvl1pPr marL="0" indent="0">
              <a:buNone/>
              <a:defRPr sz="1200">
                <a:solidFill>
                  <a:schemeClr val="tx1">
                    <a:lumMod val="65000"/>
                    <a:lumOff val="35000"/>
                  </a:schemeClr>
                </a:solidFill>
                <a:latin typeface="Roboto Light" panose="02000000000000000000" pitchFamily="2" charset="0"/>
                <a:ea typeface="Roboto Light" panose="02000000000000000000" pitchFamily="2" charset="0"/>
              </a:defRPr>
            </a:lvl1pPr>
            <a:lvl2pPr marL="457200" indent="0">
              <a:buNone/>
              <a:defRPr sz="1200">
                <a:solidFill>
                  <a:schemeClr val="tx1">
                    <a:lumMod val="50000"/>
                    <a:lumOff val="50000"/>
                  </a:schemeClr>
                </a:solidFill>
                <a:latin typeface="Roboto Light" panose="02000000000000000000" pitchFamily="2" charset="0"/>
                <a:ea typeface="Roboto Light" panose="02000000000000000000" pitchFamily="2" charset="0"/>
              </a:defRPr>
            </a:lvl2pPr>
            <a:lvl3pPr marL="914400" indent="0">
              <a:buNone/>
              <a:defRPr sz="1200">
                <a:solidFill>
                  <a:schemeClr val="tx1">
                    <a:lumMod val="50000"/>
                    <a:lumOff val="50000"/>
                  </a:schemeClr>
                </a:solidFill>
                <a:latin typeface="Roboto Light" panose="02000000000000000000" pitchFamily="2" charset="0"/>
                <a:ea typeface="Roboto Light" panose="02000000000000000000" pitchFamily="2" charset="0"/>
              </a:defRPr>
            </a:lvl3pPr>
            <a:lvl4pPr marL="1371600" indent="0">
              <a:buNone/>
              <a:defRPr sz="1200">
                <a:solidFill>
                  <a:schemeClr val="tx1">
                    <a:lumMod val="50000"/>
                    <a:lumOff val="50000"/>
                  </a:schemeClr>
                </a:solidFill>
                <a:latin typeface="Roboto Light" panose="02000000000000000000" pitchFamily="2" charset="0"/>
                <a:ea typeface="Roboto Light" panose="02000000000000000000" pitchFamily="2" charset="0"/>
              </a:defRPr>
            </a:lvl4pPr>
            <a:lvl5pPr marL="1828800" indent="0">
              <a:buNone/>
              <a:defRPr sz="1200">
                <a:solidFill>
                  <a:schemeClr val="tx1">
                    <a:lumMod val="50000"/>
                    <a:lumOff val="50000"/>
                  </a:schemeClr>
                </a:solidFill>
                <a:latin typeface="Roboto Light" panose="02000000000000000000" pitchFamily="2" charset="0"/>
                <a:ea typeface="Roboto Light" panose="02000000000000000000" pitchFamily="2" charset="0"/>
              </a:defRPr>
            </a:lvl5pPr>
          </a:lstStyle>
          <a:p>
            <a:pPr lvl="0"/>
            <a:r>
              <a:rPr lang="en-US" dirty="0" smtClean="0"/>
              <a:t>Reference</a:t>
            </a:r>
          </a:p>
        </p:txBody>
      </p:sp>
    </p:spTree>
    <p:extLst>
      <p:ext uri="{BB962C8B-B14F-4D97-AF65-F5344CB8AC3E}">
        <p14:creationId xmlns:p14="http://schemas.microsoft.com/office/powerpoint/2010/main" val="59838299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1BF405F-53A1-460E-A59C-D0D8BBB90525}" type="datetime1">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F18206-3CFE-43A4-B2DC-9A718AC19900}" type="slidenum">
              <a:rPr lang="en-US" smtClean="0"/>
              <a:t>‹#›</a:t>
            </a:fld>
            <a:endParaRPr lang="en-US"/>
          </a:p>
        </p:txBody>
      </p:sp>
    </p:spTree>
    <p:extLst>
      <p:ext uri="{BB962C8B-B14F-4D97-AF65-F5344CB8AC3E}">
        <p14:creationId xmlns:p14="http://schemas.microsoft.com/office/powerpoint/2010/main" val="412956413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C61C02C-F072-4AEF-BB42-80953B418394}" type="datetime1">
              <a:rPr lang="en-US" smtClean="0"/>
              <a:t>9/3/2019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F18206-3CFE-43A4-B2DC-9A718AC19900}" type="slidenum">
              <a:rPr lang="en-US" smtClean="0"/>
              <a:t>‹#›</a:t>
            </a:fld>
            <a:endParaRPr lang="en-US"/>
          </a:p>
        </p:txBody>
      </p:sp>
    </p:spTree>
    <p:extLst>
      <p:ext uri="{BB962C8B-B14F-4D97-AF65-F5344CB8AC3E}">
        <p14:creationId xmlns:p14="http://schemas.microsoft.com/office/powerpoint/2010/main" val="189497262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FA08B48-BF54-4C02-8552-AB3432DC213F}" type="datetime1">
              <a:rPr lang="en-US" smtClean="0"/>
              <a:t>9/3/2019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F18206-3CFE-43A4-B2DC-9A718AC19900}" type="slidenum">
              <a:rPr lang="en-US" smtClean="0"/>
              <a:t>‹#›</a:t>
            </a:fld>
            <a:endParaRPr lang="en-US"/>
          </a:p>
        </p:txBody>
      </p:sp>
    </p:spTree>
    <p:extLst>
      <p:ext uri="{BB962C8B-B14F-4D97-AF65-F5344CB8AC3E}">
        <p14:creationId xmlns:p14="http://schemas.microsoft.com/office/powerpoint/2010/main" val="367869104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1E9FEEB-A132-44FD-AB71-947E465B307C}" type="datetime1">
              <a:rPr lang="en-US" smtClean="0"/>
              <a:t>9/3/2019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F18206-3CFE-43A4-B2DC-9A718AC19900}" type="slidenum">
              <a:rPr lang="en-US" smtClean="0"/>
              <a:t>‹#›</a:t>
            </a:fld>
            <a:endParaRPr lang="en-US"/>
          </a:p>
        </p:txBody>
      </p:sp>
    </p:spTree>
    <p:extLst>
      <p:ext uri="{BB962C8B-B14F-4D97-AF65-F5344CB8AC3E}">
        <p14:creationId xmlns:p14="http://schemas.microsoft.com/office/powerpoint/2010/main" val="704947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B1AB69-9DC0-4C5D-8F47-332D56A52127}" type="datetime1">
              <a:rPr lang="en-US" smtClean="0"/>
              <a:t>9/3/2019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F18206-3CFE-43A4-B2DC-9A718AC19900}" type="slidenum">
              <a:rPr lang="en-US" smtClean="0"/>
              <a:t>‹#›</a:t>
            </a:fld>
            <a:endParaRPr lang="en-US"/>
          </a:p>
        </p:txBody>
      </p:sp>
    </p:spTree>
    <p:extLst>
      <p:ext uri="{BB962C8B-B14F-4D97-AF65-F5344CB8AC3E}">
        <p14:creationId xmlns:p14="http://schemas.microsoft.com/office/powerpoint/2010/main" val="1903867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5C9B912-63E5-4319-BF4C-B092FB084A35}" type="datetime1">
              <a:rPr lang="en-US" smtClean="0"/>
              <a:t>9/3/2019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F18206-3CFE-43A4-B2DC-9A718AC19900}" type="slidenum">
              <a:rPr lang="en-US" smtClean="0"/>
              <a:t>‹#›</a:t>
            </a:fld>
            <a:endParaRPr lang="en-US"/>
          </a:p>
        </p:txBody>
      </p:sp>
    </p:spTree>
    <p:extLst>
      <p:ext uri="{BB962C8B-B14F-4D97-AF65-F5344CB8AC3E}">
        <p14:creationId xmlns:p14="http://schemas.microsoft.com/office/powerpoint/2010/main" val="1917765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8EA33DD-09AC-449F-9F6A-05C19B1437DD}" type="datetime1">
              <a:rPr lang="en-US" smtClean="0"/>
              <a:t>9/3/2019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F18206-3CFE-43A4-B2DC-9A718AC19900}" type="slidenum">
              <a:rPr lang="en-US" smtClean="0"/>
              <a:t>‹#›</a:t>
            </a:fld>
            <a:endParaRPr lang="en-US"/>
          </a:p>
        </p:txBody>
      </p:sp>
    </p:spTree>
    <p:extLst>
      <p:ext uri="{BB962C8B-B14F-4D97-AF65-F5344CB8AC3E}">
        <p14:creationId xmlns:p14="http://schemas.microsoft.com/office/powerpoint/2010/main" val="3414899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lumMod val="50000"/>
                  </a:schemeClr>
                </a:solidFill>
              </a:defRPr>
            </a:lvl1pPr>
          </a:lstStyle>
          <a:p>
            <a:fld id="{4B217B24-2B36-49FB-8CF4-521669E0608D}" type="datetime1">
              <a:rPr lang="en-US" smtClean="0"/>
              <a:t>9/3/2019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lumMod val="50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lumMod val="50000"/>
                  </a:schemeClr>
                </a:solidFill>
              </a:defRPr>
            </a:lvl1pPr>
          </a:lstStyle>
          <a:p>
            <a:fld id="{71F18206-3CFE-43A4-B2DC-9A718AC19900}" type="slidenum">
              <a:rPr lang="en-US" smtClean="0"/>
              <a:pPr/>
              <a:t>‹#›</a:t>
            </a:fld>
            <a:endParaRPr lang="en-US"/>
          </a:p>
        </p:txBody>
      </p:sp>
    </p:spTree>
    <p:extLst>
      <p:ext uri="{BB962C8B-B14F-4D97-AF65-F5344CB8AC3E}">
        <p14:creationId xmlns:p14="http://schemas.microsoft.com/office/powerpoint/2010/main" val="34175799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github.com/zappingseb/EARL2019"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hyperlink" Target="https://www.pexels.com/photo/woman-behind-laptop-computer-1268472/"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github.com/zappingseb/EARL2019"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hyperlink" Target="https://www.pexels.com/photo/woman-behind-laptop-computer-1268472/"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github.com/zappingseb/EARL2019" TargetMode="External"/><Relationship Id="rId1" Type="http://schemas.openxmlformats.org/officeDocument/2006/relationships/slideLayout" Target="../slideLayouts/slideLayout2.xml"/><Relationship Id="rId4" Type="http://schemas.microsoft.com/office/2007/relationships/hdphoto" Target="../media/hdphoto3.wdp"/></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hyperlink" Target="https://commons.wikimedia.org/" TargetMode="External"/><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jpeg"/><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2.wdp"/><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2.wdp"/><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pixabay.com/photos/lego-wall-e-figure-cult-computer-628572/"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6.pn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8" Type="http://schemas.openxmlformats.org/officeDocument/2006/relationships/image" Target="../media/image13.jpeg"/><Relationship Id="rId13" Type="http://schemas.openxmlformats.org/officeDocument/2006/relationships/image" Target="../media/image18.jpeg"/><Relationship Id="rId3" Type="http://schemas.openxmlformats.org/officeDocument/2006/relationships/image" Target="../media/image6.png"/><Relationship Id="rId7" Type="http://schemas.openxmlformats.org/officeDocument/2006/relationships/image" Target="../media/image12.jpeg"/><Relationship Id="rId12" Type="http://schemas.openxmlformats.org/officeDocument/2006/relationships/image" Target="../media/image17.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jpeg"/><Relationship Id="rId11" Type="http://schemas.openxmlformats.org/officeDocument/2006/relationships/image" Target="../media/image16.jpeg"/><Relationship Id="rId5" Type="http://schemas.openxmlformats.org/officeDocument/2006/relationships/image" Target="../media/image7.png"/><Relationship Id="rId10" Type="http://schemas.openxmlformats.org/officeDocument/2006/relationships/image" Target="../media/image15.jpeg"/><Relationship Id="rId4" Type="http://schemas.microsoft.com/office/2007/relationships/hdphoto" Target="../media/hdphoto2.wdp"/><Relationship Id="rId9"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lumMod val="65000"/>
                    <a:lumOff val="35000"/>
                  </a:schemeClr>
                </a:solidFill>
              </a:rPr>
              <a:t>RSelenium </a:t>
            </a:r>
            <a:r>
              <a:rPr lang="en-US" dirty="0">
                <a:solidFill>
                  <a:schemeClr val="tx1">
                    <a:lumMod val="65000"/>
                    <a:lumOff val="35000"/>
                  </a:schemeClr>
                </a:solidFill>
              </a:rPr>
              <a:t>or shinytest</a:t>
            </a:r>
          </a:p>
        </p:txBody>
      </p:sp>
      <p:sp>
        <p:nvSpPr>
          <p:cNvPr id="4" name="Text Placeholder 3"/>
          <p:cNvSpPr>
            <a:spLocks noGrp="1"/>
          </p:cNvSpPr>
          <p:nvPr>
            <p:ph type="body" sz="quarter" idx="13"/>
          </p:nvPr>
        </p:nvSpPr>
        <p:spPr/>
        <p:txBody>
          <a:bodyPr/>
          <a:lstStyle/>
          <a:p>
            <a:r>
              <a:rPr lang="en-US" dirty="0"/>
              <a:t>How to make shiny apps ready for use in a regulated environment</a:t>
            </a:r>
          </a:p>
          <a:p>
            <a:endParaRPr lang="en-US" dirty="0"/>
          </a:p>
        </p:txBody>
      </p:sp>
      <p:sp>
        <p:nvSpPr>
          <p:cNvPr id="6" name="Text Placeholder 5"/>
          <p:cNvSpPr>
            <a:spLocks noGrp="1"/>
          </p:cNvSpPr>
          <p:nvPr>
            <p:ph type="body" sz="quarter" idx="14"/>
          </p:nvPr>
        </p:nvSpPr>
        <p:spPr/>
        <p:txBody>
          <a:bodyPr/>
          <a:lstStyle/>
          <a:p>
            <a:endParaRPr lang="en-US"/>
          </a:p>
        </p:txBody>
      </p:sp>
      <p:pic>
        <p:nvPicPr>
          <p:cNvPr id="13" name="Picture 12"/>
          <p:cNvPicPr>
            <a:picLocks noChangeAspect="1"/>
          </p:cNvPicPr>
          <p:nvPr/>
        </p:nvPicPr>
        <p:blipFill rotWithShape="1">
          <a:blip r:embed="rId2" cstate="print">
            <a:extLst>
              <a:ext uri="{28A0092B-C50C-407E-A947-70E740481C1C}">
                <a14:useLocalDpi xmlns:a14="http://schemas.microsoft.com/office/drawing/2010/main" val="0"/>
              </a:ext>
            </a:extLst>
          </a:blip>
          <a:srcRect l="-51" t="41093" r="-1" b="5160"/>
          <a:stretch/>
        </p:blipFill>
        <p:spPr>
          <a:xfrm>
            <a:off x="0" y="2491105"/>
            <a:ext cx="12192000" cy="4366895"/>
          </a:xfrm>
          <a:prstGeom prst="rect">
            <a:avLst/>
          </a:prstGeom>
        </p:spPr>
      </p:pic>
      <p:pic>
        <p:nvPicPr>
          <p:cNvPr id="16" name="Picture 15"/>
          <p:cNvPicPr>
            <a:picLocks noChangeAspect="1"/>
          </p:cNvPicPr>
          <p:nvPr/>
        </p:nvPicPr>
        <p:blipFill rotWithShape="1">
          <a:blip r:embed="rId3" cstate="print">
            <a:extLst>
              <a:ext uri="{28A0092B-C50C-407E-A947-70E740481C1C}">
                <a14:useLocalDpi xmlns:a14="http://schemas.microsoft.com/office/drawing/2010/main" val="0"/>
              </a:ext>
            </a:extLst>
          </a:blip>
          <a:srcRect t="42501" b="6028"/>
          <a:stretch/>
        </p:blipFill>
        <p:spPr>
          <a:xfrm>
            <a:off x="0" y="2151491"/>
            <a:ext cx="12192000" cy="4706510"/>
          </a:xfrm>
          <a:prstGeom prst="rect">
            <a:avLst/>
          </a:prstGeom>
        </p:spPr>
      </p:pic>
      <p:sp>
        <p:nvSpPr>
          <p:cNvPr id="19" name="TextBox 18"/>
          <p:cNvSpPr txBox="1"/>
          <p:nvPr/>
        </p:nvSpPr>
        <p:spPr>
          <a:xfrm>
            <a:off x="715701" y="6312884"/>
            <a:ext cx="11219124" cy="338554"/>
          </a:xfrm>
          <a:prstGeom prst="rect">
            <a:avLst/>
          </a:prstGeom>
          <a:noFill/>
        </p:spPr>
        <p:txBody>
          <a:bodyPr wrap="square" rtlCol="0">
            <a:spAutoFit/>
          </a:bodyPr>
          <a:lstStyle/>
          <a:p>
            <a:r>
              <a:rPr lang="de-CH" sz="1600" dirty="0" smtClean="0">
                <a:solidFill>
                  <a:schemeClr val="bg1"/>
                </a:solidFill>
                <a:latin typeface="Microsoft JhengHei Light" panose="020B0304030504040204" pitchFamily="34" charset="-120"/>
                <a:ea typeface="Microsoft JhengHei Light" panose="020B0304030504040204" pitchFamily="34" charset="-120"/>
              </a:rPr>
              <a:t>Sebastian Wolf </a:t>
            </a:r>
            <a:r>
              <a:rPr lang="de-CH" sz="1600" dirty="0">
                <a:solidFill>
                  <a:schemeClr val="bg1"/>
                </a:solidFill>
                <a:latin typeface="Microsoft JhengHei Light" panose="020B0304030504040204" pitchFamily="34" charset="-120"/>
                <a:ea typeface="Microsoft JhengHei Light" panose="020B0304030504040204" pitchFamily="34" charset="-120"/>
              </a:rPr>
              <a:t>–</a:t>
            </a:r>
            <a:r>
              <a:rPr lang="de-CH" sz="1600" dirty="0" smtClean="0">
                <a:solidFill>
                  <a:schemeClr val="bg1"/>
                </a:solidFill>
                <a:latin typeface="Microsoft JhengHei Light" panose="020B0304030504040204" pitchFamily="34" charset="-120"/>
                <a:ea typeface="Microsoft JhengHei Light" panose="020B0304030504040204" pitchFamily="34" charset="-120"/>
              </a:rPr>
              <a:t> @</a:t>
            </a:r>
            <a:r>
              <a:rPr lang="de-CH" sz="1600" dirty="0">
                <a:solidFill>
                  <a:schemeClr val="bg1"/>
                </a:solidFill>
                <a:latin typeface="Microsoft JhengHei Light" panose="020B0304030504040204" pitchFamily="34" charset="-120"/>
                <a:ea typeface="Microsoft JhengHei Light" panose="020B0304030504040204" pitchFamily="34" charset="-120"/>
              </a:rPr>
              <a:t>zappingseb – @</a:t>
            </a:r>
            <a:r>
              <a:rPr lang="de-CH" sz="1600" dirty="0" smtClean="0">
                <a:solidFill>
                  <a:schemeClr val="bg1"/>
                </a:solidFill>
                <a:latin typeface="Microsoft JhengHei Light" panose="020B0304030504040204" pitchFamily="34" charset="-120"/>
                <a:ea typeface="Microsoft JhengHei Light" panose="020B0304030504040204" pitchFamily="34" charset="-120"/>
              </a:rPr>
              <a:t>earlconf – Sep 12th 2019</a:t>
            </a:r>
            <a:endParaRPr lang="en-US" sz="1600" dirty="0">
              <a:solidFill>
                <a:schemeClr val="bg1"/>
              </a:solidFill>
              <a:latin typeface="Microsoft JhengHei Light" panose="020B0304030504040204" pitchFamily="34" charset="-120"/>
              <a:ea typeface="Microsoft JhengHei Light" panose="020B0304030504040204" pitchFamily="34" charset="-120"/>
            </a:endParaRPr>
          </a:p>
        </p:txBody>
      </p:sp>
      <p:sp>
        <p:nvSpPr>
          <p:cNvPr id="3" name="Slide Number Placeholder 2"/>
          <p:cNvSpPr>
            <a:spLocks noGrp="1"/>
          </p:cNvSpPr>
          <p:nvPr>
            <p:ph type="sldNum" sz="quarter" idx="12"/>
          </p:nvPr>
        </p:nvSpPr>
        <p:spPr/>
        <p:txBody>
          <a:bodyPr/>
          <a:lstStyle/>
          <a:p>
            <a:fld id="{71F18206-3CFE-43A4-B2DC-9A718AC19900}" type="slidenum">
              <a:rPr lang="en-US" smtClean="0"/>
              <a:pPr/>
              <a:t>1</a:t>
            </a:fld>
            <a:endParaRPr lang="en-US"/>
          </a:p>
        </p:txBody>
      </p:sp>
    </p:spTree>
    <p:extLst>
      <p:ext uri="{BB962C8B-B14F-4D97-AF65-F5344CB8AC3E}">
        <p14:creationId xmlns:p14="http://schemas.microsoft.com/office/powerpoint/2010/main" val="33765323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Diagnostics App</a:t>
            </a: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91331" y="1825625"/>
            <a:ext cx="7609338" cy="4351338"/>
          </a:xfrm>
        </p:spPr>
      </p:pic>
      <p:sp>
        <p:nvSpPr>
          <p:cNvPr id="4" name="Text Placeholder 3"/>
          <p:cNvSpPr>
            <a:spLocks noGrp="1"/>
          </p:cNvSpPr>
          <p:nvPr>
            <p:ph type="body" sz="quarter" idx="13"/>
          </p:nvPr>
        </p:nvSpPr>
        <p:spPr/>
        <p:txBody>
          <a:bodyPr/>
          <a:lstStyle/>
          <a:p>
            <a:endParaRPr lang="en-US"/>
          </a:p>
        </p:txBody>
      </p:sp>
      <p:sp>
        <p:nvSpPr>
          <p:cNvPr id="5" name="Text Placeholder 4"/>
          <p:cNvSpPr>
            <a:spLocks noGrp="1"/>
          </p:cNvSpPr>
          <p:nvPr>
            <p:ph type="body" sz="quarter" idx="14"/>
          </p:nvPr>
        </p:nvSpPr>
        <p:spPr/>
        <p:txBody>
          <a:bodyPr/>
          <a:lstStyle/>
          <a:p>
            <a:r>
              <a:rPr lang="en-US" dirty="0">
                <a:hlinkClick r:id="rId4"/>
              </a:rPr>
              <a:t>https://github.com/zappingseb/EARL2019</a:t>
            </a:r>
            <a:endParaRPr lang="en-US" dirty="0"/>
          </a:p>
        </p:txBody>
      </p:sp>
      <p:sp>
        <p:nvSpPr>
          <p:cNvPr id="7" name="Oval 6"/>
          <p:cNvSpPr/>
          <p:nvPr/>
        </p:nvSpPr>
        <p:spPr>
          <a:xfrm>
            <a:off x="4495800" y="4419233"/>
            <a:ext cx="1003300" cy="1003300"/>
          </a:xfrm>
          <a:prstGeom prst="ellipse">
            <a:avLst/>
          </a:prstGeom>
          <a:solidFill>
            <a:schemeClr val="accent4">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7785100" y="2798212"/>
            <a:ext cx="1003300" cy="1003300"/>
          </a:xfrm>
          <a:prstGeom prst="ellipse">
            <a:avLst/>
          </a:prstGeom>
          <a:solidFill>
            <a:schemeClr val="accent4">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8788400" y="2117175"/>
            <a:ext cx="1003300" cy="1003300"/>
          </a:xfrm>
          <a:prstGeom prst="ellipse">
            <a:avLst/>
          </a:prstGeom>
          <a:solidFill>
            <a:schemeClr val="accent4">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291331" y="2234924"/>
            <a:ext cx="1003300" cy="1003300"/>
          </a:xfrm>
          <a:prstGeom prst="ellipse">
            <a:avLst/>
          </a:prstGeom>
          <a:solidFill>
            <a:schemeClr val="accent4">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lide Number Placeholder 10"/>
          <p:cNvSpPr>
            <a:spLocks noGrp="1"/>
          </p:cNvSpPr>
          <p:nvPr>
            <p:ph type="sldNum" sz="quarter" idx="12"/>
          </p:nvPr>
        </p:nvSpPr>
        <p:spPr/>
        <p:txBody>
          <a:bodyPr/>
          <a:lstStyle/>
          <a:p>
            <a:fld id="{71F18206-3CFE-43A4-B2DC-9A718AC19900}" type="slidenum">
              <a:rPr lang="en-US" smtClean="0"/>
              <a:pPr/>
              <a:t>10</a:t>
            </a:fld>
            <a:endParaRPr lang="en-US"/>
          </a:p>
        </p:txBody>
      </p:sp>
    </p:spTree>
    <p:extLst>
      <p:ext uri="{BB962C8B-B14F-4D97-AF65-F5344CB8AC3E}">
        <p14:creationId xmlns:p14="http://schemas.microsoft.com/office/powerpoint/2010/main" val="26290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Diagnostics App</a:t>
            </a:r>
            <a:endParaRPr lang="en-US" dirty="0"/>
          </a:p>
        </p:txBody>
      </p:sp>
      <p:pic>
        <p:nvPicPr>
          <p:cNvPr id="6" name="Content Placeholder 5"/>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t="29260"/>
          <a:stretch/>
        </p:blipFill>
        <p:spPr>
          <a:xfrm>
            <a:off x="2451100" y="1922773"/>
            <a:ext cx="7480300" cy="4287527"/>
          </a:xfrm>
        </p:spPr>
      </p:pic>
      <p:sp>
        <p:nvSpPr>
          <p:cNvPr id="4" name="Text Placeholder 3"/>
          <p:cNvSpPr>
            <a:spLocks noGrp="1"/>
          </p:cNvSpPr>
          <p:nvPr>
            <p:ph type="body" sz="quarter" idx="13"/>
          </p:nvPr>
        </p:nvSpPr>
        <p:spPr/>
        <p:txBody>
          <a:bodyPr/>
          <a:lstStyle/>
          <a:p>
            <a:r>
              <a:rPr lang="de-CH" dirty="0" smtClean="0"/>
              <a:t>Demo Test</a:t>
            </a:r>
            <a:endParaRPr lang="en-US" dirty="0"/>
          </a:p>
        </p:txBody>
      </p:sp>
      <p:sp>
        <p:nvSpPr>
          <p:cNvPr id="5" name="Text Placeholder 4"/>
          <p:cNvSpPr>
            <a:spLocks noGrp="1"/>
          </p:cNvSpPr>
          <p:nvPr>
            <p:ph type="body" sz="quarter" idx="14"/>
          </p:nvPr>
        </p:nvSpPr>
        <p:spPr/>
        <p:txBody>
          <a:bodyPr/>
          <a:lstStyle/>
          <a:p>
            <a:r>
              <a:rPr lang="de-CH" dirty="0"/>
              <a:t>Image from: </a:t>
            </a:r>
            <a:r>
              <a:rPr lang="en-US" dirty="0">
                <a:hlinkClick r:id="rId4"/>
              </a:rPr>
              <a:t>https://www.pexels.com/photo/woman-behind-laptop-computer-1268472/</a:t>
            </a:r>
            <a:endParaRPr lang="en-US" dirty="0"/>
          </a:p>
          <a:p>
            <a:endParaRPr lang="en-US" dirty="0"/>
          </a:p>
        </p:txBody>
      </p:sp>
      <p:pic>
        <p:nvPicPr>
          <p:cNvPr id="7" name="Content Placeholder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21286628">
            <a:off x="3850628" y="2907149"/>
            <a:ext cx="3317400" cy="1970020"/>
          </a:xfrm>
          <a:prstGeom prst="rect">
            <a:avLst/>
          </a:prstGeom>
          <a:scene3d>
            <a:camera prst="perspectiveContrastingLeftFacing" fov="600000">
              <a:rot lat="0" lon="600000" rev="21300000"/>
            </a:camera>
            <a:lightRig rig="threePt" dir="t"/>
          </a:scene3d>
        </p:spPr>
      </p:pic>
      <p:sp>
        <p:nvSpPr>
          <p:cNvPr id="8" name="Slide Number Placeholder 7"/>
          <p:cNvSpPr>
            <a:spLocks noGrp="1"/>
          </p:cNvSpPr>
          <p:nvPr>
            <p:ph type="sldNum" sz="quarter" idx="12"/>
          </p:nvPr>
        </p:nvSpPr>
        <p:spPr/>
        <p:txBody>
          <a:bodyPr/>
          <a:lstStyle/>
          <a:p>
            <a:fld id="{71F18206-3CFE-43A4-B2DC-9A718AC19900}" type="slidenum">
              <a:rPr lang="en-US" smtClean="0"/>
              <a:pPr/>
              <a:t>11</a:t>
            </a:fld>
            <a:endParaRPr lang="en-US"/>
          </a:p>
        </p:txBody>
      </p:sp>
    </p:spTree>
    <p:extLst>
      <p:ext uri="{BB962C8B-B14F-4D97-AF65-F5344CB8AC3E}">
        <p14:creationId xmlns:p14="http://schemas.microsoft.com/office/powerpoint/2010/main" val="30877091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45526" y="1825625"/>
            <a:ext cx="7300947" cy="4351338"/>
          </a:xfrm>
        </p:spPr>
      </p:pic>
      <p:sp>
        <p:nvSpPr>
          <p:cNvPr id="2" name="Title 1"/>
          <p:cNvSpPr>
            <a:spLocks noGrp="1"/>
          </p:cNvSpPr>
          <p:nvPr>
            <p:ph type="title"/>
          </p:nvPr>
        </p:nvSpPr>
        <p:spPr/>
        <p:txBody>
          <a:bodyPr/>
          <a:lstStyle/>
          <a:p>
            <a:r>
              <a:rPr lang="de-CH" dirty="0" smtClean="0"/>
              <a:t>Pharma App</a:t>
            </a:r>
            <a:endParaRPr lang="en-US" dirty="0"/>
          </a:p>
        </p:txBody>
      </p:sp>
      <p:sp>
        <p:nvSpPr>
          <p:cNvPr id="4" name="Text Placeholder 3"/>
          <p:cNvSpPr>
            <a:spLocks noGrp="1"/>
          </p:cNvSpPr>
          <p:nvPr>
            <p:ph type="body" sz="quarter" idx="13"/>
          </p:nvPr>
        </p:nvSpPr>
        <p:spPr/>
        <p:txBody>
          <a:bodyPr/>
          <a:lstStyle/>
          <a:p>
            <a:endParaRPr lang="en-US"/>
          </a:p>
        </p:txBody>
      </p:sp>
      <p:sp>
        <p:nvSpPr>
          <p:cNvPr id="5" name="Text Placeholder 4"/>
          <p:cNvSpPr>
            <a:spLocks noGrp="1"/>
          </p:cNvSpPr>
          <p:nvPr>
            <p:ph type="body" sz="quarter" idx="14"/>
          </p:nvPr>
        </p:nvSpPr>
        <p:spPr/>
        <p:txBody>
          <a:bodyPr/>
          <a:lstStyle/>
          <a:p>
            <a:r>
              <a:rPr lang="en-US" dirty="0">
                <a:hlinkClick r:id="rId4"/>
              </a:rPr>
              <a:t>https://github.com/zappingseb/EARL2019</a:t>
            </a:r>
            <a:endParaRPr lang="en-US" dirty="0"/>
          </a:p>
        </p:txBody>
      </p:sp>
      <p:sp>
        <p:nvSpPr>
          <p:cNvPr id="7" name="Oval 6"/>
          <p:cNvSpPr/>
          <p:nvPr/>
        </p:nvSpPr>
        <p:spPr>
          <a:xfrm>
            <a:off x="3206750" y="3366478"/>
            <a:ext cx="2794000" cy="2794000"/>
          </a:xfrm>
          <a:prstGeom prst="ellipse">
            <a:avLst/>
          </a:prstGeom>
          <a:solidFill>
            <a:schemeClr val="accent4">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7549374" y="2525377"/>
            <a:ext cx="1003300" cy="1003300"/>
          </a:xfrm>
          <a:prstGeom prst="ellipse">
            <a:avLst/>
          </a:prstGeom>
          <a:solidFill>
            <a:schemeClr val="accent4">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8460740" y="1654845"/>
            <a:ext cx="1003300" cy="1003300"/>
          </a:xfrm>
          <a:prstGeom prst="ellipse">
            <a:avLst/>
          </a:prstGeom>
          <a:solidFill>
            <a:schemeClr val="accent4">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4997450" y="2299920"/>
            <a:ext cx="1003300" cy="1003300"/>
          </a:xfrm>
          <a:prstGeom prst="ellipse">
            <a:avLst/>
          </a:prstGeom>
          <a:solidFill>
            <a:schemeClr val="accent4">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761974" y="3663950"/>
            <a:ext cx="2794000" cy="2794000"/>
          </a:xfrm>
          <a:prstGeom prst="ellipse">
            <a:avLst/>
          </a:prstGeom>
          <a:solidFill>
            <a:schemeClr val="accent4">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lide Number Placeholder 14"/>
          <p:cNvSpPr>
            <a:spLocks noGrp="1"/>
          </p:cNvSpPr>
          <p:nvPr>
            <p:ph type="sldNum" sz="quarter" idx="12"/>
          </p:nvPr>
        </p:nvSpPr>
        <p:spPr/>
        <p:txBody>
          <a:bodyPr/>
          <a:lstStyle/>
          <a:p>
            <a:fld id="{71F18206-3CFE-43A4-B2DC-9A718AC19900}" type="slidenum">
              <a:rPr lang="en-US" smtClean="0"/>
              <a:pPr/>
              <a:t>12</a:t>
            </a:fld>
            <a:endParaRPr lang="en-US"/>
          </a:p>
        </p:txBody>
      </p:sp>
    </p:spTree>
    <p:extLst>
      <p:ext uri="{BB962C8B-B14F-4D97-AF65-F5344CB8AC3E}">
        <p14:creationId xmlns:p14="http://schemas.microsoft.com/office/powerpoint/2010/main" val="106916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Pharma App</a:t>
            </a:r>
            <a:endParaRPr lang="en-US" dirty="0"/>
          </a:p>
        </p:txBody>
      </p:sp>
      <p:pic>
        <p:nvPicPr>
          <p:cNvPr id="6" name="Content Placeholder 5"/>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t="29260"/>
          <a:stretch/>
        </p:blipFill>
        <p:spPr>
          <a:xfrm>
            <a:off x="2451100" y="1922773"/>
            <a:ext cx="7480300" cy="4287527"/>
          </a:xfrm>
        </p:spPr>
      </p:pic>
      <p:sp>
        <p:nvSpPr>
          <p:cNvPr id="4" name="Text Placeholder 3"/>
          <p:cNvSpPr>
            <a:spLocks noGrp="1"/>
          </p:cNvSpPr>
          <p:nvPr>
            <p:ph type="body" sz="quarter" idx="13"/>
          </p:nvPr>
        </p:nvSpPr>
        <p:spPr/>
        <p:txBody>
          <a:bodyPr/>
          <a:lstStyle/>
          <a:p>
            <a:r>
              <a:rPr lang="de-CH" dirty="0" smtClean="0"/>
              <a:t>Demo Test</a:t>
            </a:r>
            <a:endParaRPr lang="en-US" dirty="0"/>
          </a:p>
        </p:txBody>
      </p:sp>
      <p:sp>
        <p:nvSpPr>
          <p:cNvPr id="5" name="Text Placeholder 4"/>
          <p:cNvSpPr>
            <a:spLocks noGrp="1"/>
          </p:cNvSpPr>
          <p:nvPr>
            <p:ph type="body" sz="quarter" idx="14"/>
          </p:nvPr>
        </p:nvSpPr>
        <p:spPr/>
        <p:txBody>
          <a:bodyPr/>
          <a:lstStyle/>
          <a:p>
            <a:r>
              <a:rPr lang="de-CH" dirty="0" smtClean="0"/>
              <a:t>Image from: </a:t>
            </a:r>
            <a:r>
              <a:rPr lang="en-US" dirty="0">
                <a:hlinkClick r:id="rId4"/>
              </a:rPr>
              <a:t>https://www.pexels.com/photo/woman-behind-laptop-computer-1268472/</a:t>
            </a:r>
            <a:endParaRPr lang="en-US" dirty="0"/>
          </a:p>
        </p:txBody>
      </p:sp>
      <p:pic>
        <p:nvPicPr>
          <p:cNvPr id="8" name="Content Placeholder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886200" y="2909888"/>
            <a:ext cx="3271838" cy="1943396"/>
          </a:xfrm>
          <a:prstGeom prst="rect">
            <a:avLst/>
          </a:prstGeom>
        </p:spPr>
      </p:pic>
      <p:sp>
        <p:nvSpPr>
          <p:cNvPr id="3" name="Slide Number Placeholder 2"/>
          <p:cNvSpPr>
            <a:spLocks noGrp="1"/>
          </p:cNvSpPr>
          <p:nvPr>
            <p:ph type="sldNum" sz="quarter" idx="12"/>
          </p:nvPr>
        </p:nvSpPr>
        <p:spPr/>
        <p:txBody>
          <a:bodyPr/>
          <a:lstStyle/>
          <a:p>
            <a:fld id="{71F18206-3CFE-43A4-B2DC-9A718AC19900}" type="slidenum">
              <a:rPr lang="en-US" smtClean="0"/>
              <a:pPr/>
              <a:t>13</a:t>
            </a:fld>
            <a:endParaRPr lang="en-US"/>
          </a:p>
        </p:txBody>
      </p:sp>
    </p:spTree>
    <p:extLst>
      <p:ext uri="{BB962C8B-B14F-4D97-AF65-F5344CB8AC3E}">
        <p14:creationId xmlns:p14="http://schemas.microsoft.com/office/powerpoint/2010/main" val="5365445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lumMod val="65000"/>
                    <a:lumOff val="35000"/>
                  </a:schemeClr>
                </a:solidFill>
              </a:rPr>
              <a:t>RSelenium </a:t>
            </a:r>
            <a:r>
              <a:rPr lang="en-US" dirty="0">
                <a:solidFill>
                  <a:schemeClr val="tx1">
                    <a:lumMod val="65000"/>
                    <a:lumOff val="35000"/>
                  </a:schemeClr>
                </a:solidFill>
              </a:rPr>
              <a:t>or shinytest</a:t>
            </a:r>
          </a:p>
        </p:txBody>
      </p:sp>
      <p:sp>
        <p:nvSpPr>
          <p:cNvPr id="4" name="Text Placeholder 3"/>
          <p:cNvSpPr>
            <a:spLocks noGrp="1"/>
          </p:cNvSpPr>
          <p:nvPr>
            <p:ph type="body" sz="quarter" idx="13"/>
          </p:nvPr>
        </p:nvSpPr>
        <p:spPr/>
        <p:txBody>
          <a:bodyPr/>
          <a:lstStyle/>
          <a:p>
            <a:r>
              <a:rPr lang="en-US" dirty="0" smtClean="0"/>
              <a:t>Which one is better?</a:t>
            </a:r>
            <a:endParaRPr lang="en-US" dirty="0"/>
          </a:p>
        </p:txBody>
      </p:sp>
      <p:sp>
        <p:nvSpPr>
          <p:cNvPr id="6" name="Text Placeholder 5"/>
          <p:cNvSpPr>
            <a:spLocks noGrp="1"/>
          </p:cNvSpPr>
          <p:nvPr>
            <p:ph type="body" sz="quarter" idx="14"/>
          </p:nvPr>
        </p:nvSpPr>
        <p:spPr/>
        <p:txBody>
          <a:bodyPr/>
          <a:lstStyle/>
          <a:p>
            <a:endParaRPr lang="en-US"/>
          </a:p>
        </p:txBody>
      </p:sp>
      <p:pic>
        <p:nvPicPr>
          <p:cNvPr id="13" name="Picture 12"/>
          <p:cNvPicPr>
            <a:picLocks noChangeAspect="1"/>
          </p:cNvPicPr>
          <p:nvPr/>
        </p:nvPicPr>
        <p:blipFill rotWithShape="1">
          <a:blip r:embed="rId2" cstate="print">
            <a:extLst>
              <a:ext uri="{28A0092B-C50C-407E-A947-70E740481C1C}">
                <a14:useLocalDpi xmlns:a14="http://schemas.microsoft.com/office/drawing/2010/main" val="0"/>
              </a:ext>
            </a:extLst>
          </a:blip>
          <a:srcRect l="-51" t="41093" r="-1" b="5160"/>
          <a:stretch/>
        </p:blipFill>
        <p:spPr>
          <a:xfrm>
            <a:off x="0" y="2491105"/>
            <a:ext cx="12192000" cy="4366895"/>
          </a:xfrm>
          <a:prstGeom prst="rect">
            <a:avLst/>
          </a:prstGeom>
        </p:spPr>
      </p:pic>
      <p:pic>
        <p:nvPicPr>
          <p:cNvPr id="16" name="Picture 15"/>
          <p:cNvPicPr>
            <a:picLocks noChangeAspect="1"/>
          </p:cNvPicPr>
          <p:nvPr/>
        </p:nvPicPr>
        <p:blipFill rotWithShape="1">
          <a:blip r:embed="rId3" cstate="print">
            <a:extLst>
              <a:ext uri="{28A0092B-C50C-407E-A947-70E740481C1C}">
                <a14:useLocalDpi xmlns:a14="http://schemas.microsoft.com/office/drawing/2010/main" val="0"/>
              </a:ext>
            </a:extLst>
          </a:blip>
          <a:srcRect t="42501" b="6028"/>
          <a:stretch/>
        </p:blipFill>
        <p:spPr>
          <a:xfrm>
            <a:off x="0" y="2151491"/>
            <a:ext cx="12192000" cy="4706510"/>
          </a:xfrm>
          <a:prstGeom prst="rect">
            <a:avLst/>
          </a:prstGeom>
        </p:spPr>
      </p:pic>
      <p:sp>
        <p:nvSpPr>
          <p:cNvPr id="3" name="Slide Number Placeholder 2"/>
          <p:cNvSpPr>
            <a:spLocks noGrp="1"/>
          </p:cNvSpPr>
          <p:nvPr>
            <p:ph type="sldNum" sz="quarter" idx="12"/>
          </p:nvPr>
        </p:nvSpPr>
        <p:spPr/>
        <p:txBody>
          <a:bodyPr/>
          <a:lstStyle/>
          <a:p>
            <a:fld id="{71F18206-3CFE-43A4-B2DC-9A718AC19900}" type="slidenum">
              <a:rPr lang="en-US" smtClean="0"/>
              <a:pPr/>
              <a:t>14</a:t>
            </a:fld>
            <a:endParaRPr lang="en-US"/>
          </a:p>
        </p:txBody>
      </p:sp>
    </p:spTree>
    <p:extLst>
      <p:ext uri="{BB962C8B-B14F-4D97-AF65-F5344CB8AC3E}">
        <p14:creationId xmlns:p14="http://schemas.microsoft.com/office/powerpoint/2010/main" val="23044138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RSelenium or shinytest</a:t>
            </a:r>
          </a:p>
        </p:txBody>
      </p:sp>
      <p:sp>
        <p:nvSpPr>
          <p:cNvPr id="4" name="Text Placeholder 3"/>
          <p:cNvSpPr>
            <a:spLocks noGrp="1"/>
          </p:cNvSpPr>
          <p:nvPr>
            <p:ph type="body" sz="quarter" idx="13"/>
          </p:nvPr>
        </p:nvSpPr>
        <p:spPr>
          <a:xfrm>
            <a:off x="838200" y="1184275"/>
            <a:ext cx="5257800" cy="641350"/>
          </a:xfrm>
        </p:spPr>
        <p:txBody>
          <a:bodyPr/>
          <a:lstStyle/>
          <a:p>
            <a:r>
              <a:rPr lang="de-CH" dirty="0" smtClean="0"/>
              <a:t>RSelenium</a:t>
            </a:r>
            <a:endParaRPr lang="en-US" dirty="0"/>
          </a:p>
        </p:txBody>
      </p:sp>
      <p:sp>
        <p:nvSpPr>
          <p:cNvPr id="5" name="Text Placeholder 4"/>
          <p:cNvSpPr>
            <a:spLocks noGrp="1"/>
          </p:cNvSpPr>
          <p:nvPr>
            <p:ph type="body" sz="quarter" idx="14"/>
          </p:nvPr>
        </p:nvSpPr>
        <p:spPr/>
        <p:txBody>
          <a:bodyPr/>
          <a:lstStyle/>
          <a:p>
            <a:endParaRPr lang="en-US"/>
          </a:p>
        </p:txBody>
      </p:sp>
      <p:sp>
        <p:nvSpPr>
          <p:cNvPr id="6" name="Text Placeholder 3"/>
          <p:cNvSpPr txBox="1">
            <a:spLocks/>
          </p:cNvSpPr>
          <p:nvPr/>
        </p:nvSpPr>
        <p:spPr>
          <a:xfrm>
            <a:off x="6096000" y="1184275"/>
            <a:ext cx="5257800" cy="641350"/>
          </a:xfrm>
          <a:prstGeom prst="rect">
            <a:avLst/>
          </a:prstGeom>
        </p:spPr>
        <p:txBody>
          <a:bodyPr vert="horz" lIns="91440" tIns="14400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Roboto Light" panose="02000000000000000000" pitchFamily="2" charset="0"/>
                <a:ea typeface="Roboto Light" panose="02000000000000000000" pitchFamily="2"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rgbClr val="949494"/>
                </a:solidFill>
                <a:latin typeface="Roboto Light" panose="02000000000000000000" pitchFamily="2" charset="0"/>
                <a:ea typeface="Roboto Light" panose="02000000000000000000" pitchFamily="2"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rgbClr val="949494"/>
                </a:solidFill>
                <a:latin typeface="Roboto Light" panose="02000000000000000000" pitchFamily="2" charset="0"/>
                <a:ea typeface="Roboto Light" panose="02000000000000000000" pitchFamily="2"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rgbClr val="949494"/>
                </a:solidFill>
                <a:latin typeface="Roboto Light" panose="02000000000000000000" pitchFamily="2" charset="0"/>
                <a:ea typeface="Roboto Light" panose="02000000000000000000" pitchFamily="2"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rgbClr val="949494"/>
                </a:solidFill>
                <a:latin typeface="Roboto Light" panose="02000000000000000000" pitchFamily="2" charset="0"/>
                <a:ea typeface="Roboto Light"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dirty="0" smtClean="0"/>
              <a:t>shinytest</a:t>
            </a:r>
            <a:endParaRPr lang="en-US" dirty="0"/>
          </a:p>
        </p:txBody>
      </p:sp>
      <p:sp>
        <p:nvSpPr>
          <p:cNvPr id="7" name="Text Placeholder 3"/>
          <p:cNvSpPr>
            <a:spLocks noGrp="1"/>
          </p:cNvSpPr>
          <p:nvPr>
            <p:ph idx="1"/>
          </p:nvPr>
        </p:nvSpPr>
        <p:spPr>
          <a:xfrm>
            <a:off x="838200" y="2003425"/>
            <a:ext cx="5257800" cy="4351338"/>
          </a:xfrm>
        </p:spPr>
        <p:txBody>
          <a:bodyPr>
            <a:normAutofit/>
          </a:bodyPr>
          <a:lstStyle/>
          <a:p>
            <a:pPr marL="0" indent="0">
              <a:buNone/>
            </a:pPr>
            <a:r>
              <a:rPr lang="de-CH" sz="2000" dirty="0" smtClean="0"/>
              <a:t>+ multi browser</a:t>
            </a:r>
          </a:p>
          <a:p>
            <a:pPr marL="0" indent="0">
              <a:buNone/>
            </a:pPr>
            <a:r>
              <a:rPr lang="de-CH" sz="2000" dirty="0"/>
              <a:t>+ drag &amp; </a:t>
            </a:r>
            <a:r>
              <a:rPr lang="de-CH" sz="2000" dirty="0" smtClean="0"/>
              <a:t>drop</a:t>
            </a:r>
          </a:p>
          <a:p>
            <a:pPr marL="0" indent="0">
              <a:buNone/>
            </a:pPr>
            <a:r>
              <a:rPr lang="de-CH" sz="2000" dirty="0" smtClean="0"/>
              <a:t>+ hover</a:t>
            </a:r>
          </a:p>
          <a:p>
            <a:pPr marL="0" indent="0">
              <a:buNone/>
            </a:pPr>
            <a:r>
              <a:rPr lang="de-CH" sz="2000" dirty="0" smtClean="0"/>
              <a:t>+ javascript click</a:t>
            </a:r>
          </a:p>
          <a:p>
            <a:pPr marL="0" indent="0">
              <a:buNone/>
            </a:pPr>
            <a:endParaRPr lang="de-CH" sz="2000" dirty="0" smtClean="0"/>
          </a:p>
          <a:p>
            <a:pPr>
              <a:buFontTx/>
              <a:buChar char="-"/>
            </a:pPr>
            <a:r>
              <a:rPr lang="de-CH" sz="2000" dirty="0" smtClean="0"/>
              <a:t>entering text</a:t>
            </a:r>
          </a:p>
          <a:p>
            <a:pPr>
              <a:buFontTx/>
              <a:buChar char="-"/>
            </a:pPr>
            <a:r>
              <a:rPr lang="de-CH" sz="2000" dirty="0" smtClean="0"/>
              <a:t>wait</a:t>
            </a:r>
            <a:endParaRPr lang="de-CH" sz="2000" dirty="0" smtClean="0"/>
          </a:p>
          <a:p>
            <a:pPr>
              <a:buFontTx/>
              <a:buChar char="-"/>
            </a:pPr>
            <a:r>
              <a:rPr lang="de-CH" sz="2000" dirty="0" smtClean="0"/>
              <a:t>no integrated reporting</a:t>
            </a:r>
            <a:endParaRPr lang="de-CH" sz="2000" dirty="0"/>
          </a:p>
        </p:txBody>
      </p:sp>
      <p:sp>
        <p:nvSpPr>
          <p:cNvPr id="8" name="Text Placeholder 3"/>
          <p:cNvSpPr txBox="1">
            <a:spLocks/>
          </p:cNvSpPr>
          <p:nvPr/>
        </p:nvSpPr>
        <p:spPr>
          <a:xfrm>
            <a:off x="6096000" y="2036762"/>
            <a:ext cx="52578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Roboto Light" panose="02000000000000000000" pitchFamily="2" charset="0"/>
                <a:ea typeface="Roboto Light"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lumOff val="50000"/>
                  </a:schemeClr>
                </a:solidFill>
                <a:latin typeface="Roboto Light" panose="02000000000000000000" pitchFamily="2" charset="0"/>
                <a:ea typeface="Roboto Light"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Roboto Light" panose="02000000000000000000" pitchFamily="2" charset="0"/>
                <a:ea typeface="Roboto Light"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Roboto Light" panose="02000000000000000000" pitchFamily="2" charset="0"/>
                <a:ea typeface="Roboto Light"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Roboto Light" panose="02000000000000000000" pitchFamily="2" charset="0"/>
                <a:ea typeface="Roboto Light"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CH" sz="2000" dirty="0" smtClean="0"/>
              <a:t>+ API</a:t>
            </a:r>
          </a:p>
          <a:p>
            <a:pPr marL="0" indent="0">
              <a:buNone/>
            </a:pPr>
            <a:r>
              <a:rPr lang="de-CH" sz="2000" dirty="0" smtClean="0"/>
              <a:t>+ Recorder</a:t>
            </a:r>
          </a:p>
          <a:p>
            <a:pPr marL="0" indent="0">
              <a:buNone/>
            </a:pPr>
            <a:r>
              <a:rPr lang="de-CH" sz="2000" dirty="0" smtClean="0"/>
              <a:t>+ </a:t>
            </a:r>
            <a:r>
              <a:rPr lang="de-CH" sz="2000" dirty="0" smtClean="0"/>
              <a:t>app_snapshot</a:t>
            </a:r>
          </a:p>
          <a:p>
            <a:pPr marL="0" indent="0">
              <a:buNone/>
            </a:pPr>
            <a:r>
              <a:rPr lang="de-CH" sz="2000" dirty="0" smtClean="0"/>
              <a:t>+ compatible with testthat</a:t>
            </a:r>
            <a:endParaRPr lang="de-CH" sz="2000" dirty="0" smtClean="0"/>
          </a:p>
          <a:p>
            <a:pPr marL="0" indent="0">
              <a:buNone/>
            </a:pPr>
            <a:endParaRPr lang="de-CH" sz="2000" dirty="0"/>
          </a:p>
          <a:p>
            <a:pPr>
              <a:buFontTx/>
              <a:buChar char="-"/>
            </a:pPr>
            <a:r>
              <a:rPr lang="de-CH" sz="2000" dirty="0" smtClean="0"/>
              <a:t>single browser</a:t>
            </a:r>
          </a:p>
          <a:p>
            <a:pPr>
              <a:buFontTx/>
              <a:buChar char="-"/>
            </a:pPr>
            <a:r>
              <a:rPr lang="de-CH" sz="2000" dirty="0" smtClean="0"/>
              <a:t>wait</a:t>
            </a:r>
          </a:p>
          <a:p>
            <a:pPr>
              <a:buFontTx/>
              <a:buChar char="-"/>
            </a:pPr>
            <a:r>
              <a:rPr lang="de-CH" sz="2000" dirty="0" smtClean="0"/>
              <a:t>reading tables</a:t>
            </a:r>
          </a:p>
        </p:txBody>
      </p:sp>
      <p:sp>
        <p:nvSpPr>
          <p:cNvPr id="9" name="Slide Number Placeholder 8"/>
          <p:cNvSpPr>
            <a:spLocks noGrp="1"/>
          </p:cNvSpPr>
          <p:nvPr>
            <p:ph type="sldNum" sz="quarter" idx="12"/>
          </p:nvPr>
        </p:nvSpPr>
        <p:spPr/>
        <p:txBody>
          <a:bodyPr/>
          <a:lstStyle/>
          <a:p>
            <a:fld id="{71F18206-3CFE-43A4-B2DC-9A718AC19900}" type="slidenum">
              <a:rPr lang="en-US" smtClean="0"/>
              <a:pPr/>
              <a:t>15</a:t>
            </a:fld>
            <a:endParaRPr lang="en-US"/>
          </a:p>
        </p:txBody>
      </p:sp>
    </p:spTree>
    <p:extLst>
      <p:ext uri="{BB962C8B-B14F-4D97-AF65-F5344CB8AC3E}">
        <p14:creationId xmlns:p14="http://schemas.microsoft.com/office/powerpoint/2010/main" val="138430137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Take away 1</a:t>
            </a:r>
            <a:endParaRPr lang="en-US" dirty="0"/>
          </a:p>
        </p:txBody>
      </p:sp>
      <p:sp>
        <p:nvSpPr>
          <p:cNvPr id="4" name="Text Placeholder 3"/>
          <p:cNvSpPr>
            <a:spLocks noGrp="1"/>
          </p:cNvSpPr>
          <p:nvPr>
            <p:ph type="body" sz="quarter" idx="13"/>
          </p:nvPr>
        </p:nvSpPr>
        <p:spPr/>
        <p:txBody>
          <a:bodyPr/>
          <a:lstStyle/>
          <a:p>
            <a:r>
              <a:rPr lang="de-CH" dirty="0" smtClean="0"/>
              <a:t>No one is better, you need to discuss the solution.</a:t>
            </a:r>
            <a:endParaRPr lang="en-US" dirty="0"/>
          </a:p>
        </p:txBody>
      </p:sp>
      <p:sp>
        <p:nvSpPr>
          <p:cNvPr id="6" name="Text Placeholder 5"/>
          <p:cNvSpPr>
            <a:spLocks noGrp="1"/>
          </p:cNvSpPr>
          <p:nvPr>
            <p:ph type="body" sz="quarter" idx="14"/>
          </p:nvPr>
        </p:nvSpPr>
        <p:spPr/>
        <p:txBody>
          <a:bodyPr/>
          <a:lstStyle/>
          <a:p>
            <a:endParaRPr lang="en-US"/>
          </a:p>
        </p:txBody>
      </p:sp>
      <p:pic>
        <p:nvPicPr>
          <p:cNvPr id="16" name="Picture 15"/>
          <p:cNvPicPr>
            <a:picLocks noChangeAspect="1"/>
          </p:cNvPicPr>
          <p:nvPr/>
        </p:nvPicPr>
        <p:blipFill rotWithShape="1">
          <a:blip r:embed="rId2" cstate="print">
            <a:extLst>
              <a:ext uri="{28A0092B-C50C-407E-A947-70E740481C1C}">
                <a14:useLocalDpi xmlns:a14="http://schemas.microsoft.com/office/drawing/2010/main" val="0"/>
              </a:ext>
            </a:extLst>
          </a:blip>
          <a:srcRect t="44442" b="3057"/>
          <a:stretch/>
        </p:blipFill>
        <p:spPr>
          <a:xfrm>
            <a:off x="1" y="2057399"/>
            <a:ext cx="12191999" cy="4800601"/>
          </a:xfrm>
          <a:prstGeom prst="rect">
            <a:avLst/>
          </a:prstGeom>
        </p:spPr>
      </p:pic>
      <p:sp>
        <p:nvSpPr>
          <p:cNvPr id="7" name="Oval Callout 6"/>
          <p:cNvSpPr/>
          <p:nvPr/>
        </p:nvSpPr>
        <p:spPr>
          <a:xfrm>
            <a:off x="8877300" y="1231900"/>
            <a:ext cx="3314700" cy="1885950"/>
          </a:xfrm>
          <a:prstGeom prst="wedgeEllipseCallout">
            <a:avLst>
              <a:gd name="adj1" fmla="val -40948"/>
              <a:gd name="adj2" fmla="val 62500"/>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smtClean="0">
                <a:solidFill>
                  <a:schemeClr val="bg2">
                    <a:lumMod val="10000"/>
                  </a:schemeClr>
                </a:solidFill>
                <a:latin typeface="Roboto Light" panose="02000000000000000000" pitchFamily="2" charset="0"/>
                <a:ea typeface="Roboto Light" panose="02000000000000000000" pitchFamily="2" charset="0"/>
              </a:rPr>
              <a:t>Bla bla......</a:t>
            </a:r>
            <a:endParaRPr lang="en-US" sz="2400" dirty="0">
              <a:solidFill>
                <a:schemeClr val="bg2">
                  <a:lumMod val="10000"/>
                </a:schemeClr>
              </a:solidFill>
              <a:latin typeface="Roboto Light" panose="02000000000000000000" pitchFamily="2" charset="0"/>
              <a:ea typeface="Roboto Light" panose="02000000000000000000" pitchFamily="2" charset="0"/>
            </a:endParaRPr>
          </a:p>
        </p:txBody>
      </p:sp>
      <p:sp>
        <p:nvSpPr>
          <p:cNvPr id="8" name="Oval Callout 7"/>
          <p:cNvSpPr/>
          <p:nvPr/>
        </p:nvSpPr>
        <p:spPr>
          <a:xfrm>
            <a:off x="-304800" y="3765551"/>
            <a:ext cx="3314700" cy="1885950"/>
          </a:xfrm>
          <a:prstGeom prst="wedgeEllipseCallout">
            <a:avLst>
              <a:gd name="adj1" fmla="val 69397"/>
              <a:gd name="adj2" fmla="val -31439"/>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smtClean="0">
                <a:solidFill>
                  <a:schemeClr val="bg2">
                    <a:lumMod val="10000"/>
                  </a:schemeClr>
                </a:solidFill>
                <a:latin typeface="Roboto Light" panose="02000000000000000000" pitchFamily="2" charset="0"/>
                <a:ea typeface="Roboto Light" panose="02000000000000000000" pitchFamily="2" charset="0"/>
              </a:rPr>
              <a:t>Yes yes yes .... no</a:t>
            </a:r>
            <a:endParaRPr lang="en-US" sz="2400" dirty="0">
              <a:solidFill>
                <a:schemeClr val="bg2">
                  <a:lumMod val="10000"/>
                </a:schemeClr>
              </a:solidFill>
              <a:latin typeface="Roboto Light" panose="02000000000000000000" pitchFamily="2" charset="0"/>
              <a:ea typeface="Roboto Light" panose="02000000000000000000" pitchFamily="2" charset="0"/>
            </a:endParaRPr>
          </a:p>
        </p:txBody>
      </p:sp>
      <p:sp>
        <p:nvSpPr>
          <p:cNvPr id="3" name="Slide Number Placeholder 2"/>
          <p:cNvSpPr>
            <a:spLocks noGrp="1"/>
          </p:cNvSpPr>
          <p:nvPr>
            <p:ph type="sldNum" sz="quarter" idx="12"/>
          </p:nvPr>
        </p:nvSpPr>
        <p:spPr/>
        <p:txBody>
          <a:bodyPr/>
          <a:lstStyle/>
          <a:p>
            <a:fld id="{71F18206-3CFE-43A4-B2DC-9A718AC19900}" type="slidenum">
              <a:rPr lang="en-US" smtClean="0"/>
              <a:pPr/>
              <a:t>16</a:t>
            </a:fld>
            <a:endParaRPr lang="en-US"/>
          </a:p>
        </p:txBody>
      </p:sp>
    </p:spTree>
    <p:extLst>
      <p:ext uri="{BB962C8B-B14F-4D97-AF65-F5344CB8AC3E}">
        <p14:creationId xmlns:p14="http://schemas.microsoft.com/office/powerpoint/2010/main" val="20540474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Take away 2</a:t>
            </a:r>
            <a:endParaRPr lang="en-US" dirty="0"/>
          </a:p>
        </p:txBody>
      </p:sp>
      <p:sp>
        <p:nvSpPr>
          <p:cNvPr id="5" name="Text Placeholder 4"/>
          <p:cNvSpPr>
            <a:spLocks noGrp="1"/>
          </p:cNvSpPr>
          <p:nvPr>
            <p:ph type="body" sz="quarter" idx="14"/>
          </p:nvPr>
        </p:nvSpPr>
        <p:spPr/>
        <p:txBody>
          <a:bodyPr/>
          <a:lstStyle/>
          <a:p>
            <a:r>
              <a:rPr lang="de-CH" dirty="0" smtClean="0"/>
              <a:t>Code and slides of this presentation at </a:t>
            </a:r>
            <a:r>
              <a:rPr lang="en-US" dirty="0">
                <a:solidFill>
                  <a:schemeClr val="accent4">
                    <a:lumMod val="75000"/>
                  </a:schemeClr>
                </a:solidFill>
                <a:hlinkClick r:id="rId2"/>
              </a:rPr>
              <a:t>https://github.com/zappingseb/EARL2019</a:t>
            </a:r>
            <a:endParaRPr lang="en-US" dirty="0">
              <a:solidFill>
                <a:schemeClr val="accent4">
                  <a:lumMod val="75000"/>
                </a:schemeClr>
              </a:solidFill>
            </a:endParaRPr>
          </a:p>
        </p:txBody>
      </p:sp>
      <p:grpSp>
        <p:nvGrpSpPr>
          <p:cNvPr id="10" name="Group 9"/>
          <p:cNvGrpSpPr/>
          <p:nvPr/>
        </p:nvGrpSpPr>
        <p:grpSpPr>
          <a:xfrm>
            <a:off x="3099799" y="3171480"/>
            <a:ext cx="5988738" cy="2713383"/>
            <a:chOff x="3036299" y="3146436"/>
            <a:chExt cx="5988738" cy="2713383"/>
          </a:xfrm>
        </p:grpSpPr>
        <p:sp>
          <p:nvSpPr>
            <p:cNvPr id="6" name="Rectangle 5"/>
            <p:cNvSpPr/>
            <p:nvPr/>
          </p:nvSpPr>
          <p:spPr>
            <a:xfrm>
              <a:off x="3036299" y="3146436"/>
              <a:ext cx="5988738" cy="2713383"/>
            </a:xfrm>
            <a:prstGeom prst="rect">
              <a:avLst/>
            </a:prstGeom>
            <a:solidFill>
              <a:srgbClr val="D6D4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3126427" y="3171480"/>
              <a:ext cx="3519848" cy="2585323"/>
            </a:xfrm>
            <a:prstGeom prst="rect">
              <a:avLst/>
            </a:prstGeom>
            <a:noFill/>
          </p:spPr>
          <p:txBody>
            <a:bodyPr wrap="square" rtlCol="0">
              <a:spAutoFit/>
            </a:bodyPr>
            <a:lstStyle/>
            <a:p>
              <a:r>
                <a:rPr lang="de-CH"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 @email    </a:t>
              </a:r>
              <a:r>
                <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       </a:t>
              </a:r>
            </a:p>
            <a:p>
              <a:r>
                <a:rPr lang="de-CH"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 </a:t>
              </a:r>
              <a:endPar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endParaRPr>
            </a:p>
            <a:p>
              <a:r>
                <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 </a:t>
              </a:r>
              <a:r>
                <a:rPr lang="de-CH"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a:t>
              </a:r>
              <a:r>
                <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blog</a:t>
              </a:r>
              <a:endParaRPr lang="de-CH"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endParaRPr>
            </a:p>
            <a:p>
              <a:r>
                <a:rPr lang="de-CH"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a:t>
              </a:r>
              <a:endPar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endParaRPr>
            </a:p>
            <a:p>
              <a:r>
                <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 @bugReport</a:t>
              </a:r>
            </a:p>
            <a:p>
              <a:r>
                <a:rPr lang="de-CH"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a:t>
              </a:r>
              <a:endPar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endParaRPr>
            </a:p>
            <a:p>
              <a:r>
                <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 @cv</a:t>
              </a:r>
            </a:p>
            <a:p>
              <a:r>
                <a:rPr lang="de-CH"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a:t>
              </a:r>
              <a:endPar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endParaRPr>
            </a:p>
            <a:p>
              <a:r>
                <a:rPr lang="de-CH"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 </a:t>
              </a:r>
              <a:r>
                <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@twitter</a:t>
              </a:r>
              <a:endParaRPr lang="en-US"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endParaRPr>
            </a:p>
          </p:txBody>
        </p:sp>
        <p:sp>
          <p:nvSpPr>
            <p:cNvPr id="9" name="Rectangle 8"/>
            <p:cNvSpPr/>
            <p:nvPr/>
          </p:nvSpPr>
          <p:spPr>
            <a:xfrm>
              <a:off x="5250345" y="3171480"/>
              <a:ext cx="3768980" cy="2585323"/>
            </a:xfrm>
            <a:prstGeom prst="rect">
              <a:avLst/>
            </a:prstGeom>
          </p:spPr>
          <p:txBody>
            <a:bodyPr wrap="none">
              <a:spAutoFit/>
            </a:bodyPr>
            <a:lstStyle/>
            <a:p>
              <a:r>
                <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sebastian@mail-wolf.de</a:t>
              </a:r>
            </a:p>
            <a:p>
              <a:endPar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endParaRPr>
            </a:p>
            <a:p>
              <a:r>
                <a:rPr lang="de-CH"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medium.com/@</a:t>
              </a:r>
              <a:r>
                <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zappingseb</a:t>
              </a:r>
            </a:p>
            <a:p>
              <a:endPar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endParaRPr>
            </a:p>
            <a:p>
              <a:r>
                <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github.com/zappingseb</a:t>
              </a:r>
            </a:p>
            <a:p>
              <a:endPar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endParaRPr>
            </a:p>
            <a:p>
              <a:r>
                <a:rPr lang="de-CH" dirty="0" smtClean="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linkedin.com/in/zappingseb</a:t>
              </a:r>
            </a:p>
            <a:p>
              <a:endParaRPr lang="de-CH"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endParaRPr>
            </a:p>
            <a:p>
              <a:r>
                <a:rPr lang="de-CH"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rPr>
                <a:t>twitter.com/zappingseb</a:t>
              </a:r>
              <a:endParaRPr lang="en-US" dirty="0">
                <a:solidFill>
                  <a:schemeClr val="tx1">
                    <a:lumMod val="65000"/>
                    <a:lumOff val="35000"/>
                  </a:schemeClr>
                </a:solidFill>
                <a:latin typeface="Courier New" panose="02070309020205020404" pitchFamily="49" charset="0"/>
                <a:ea typeface="Microsoft JhengHei Light" panose="020B0304030504040204" pitchFamily="34" charset="-120"/>
                <a:cs typeface="Courier New" panose="02070309020205020404" pitchFamily="49" charset="0"/>
              </a:endParaRPr>
            </a:p>
          </p:txBody>
        </p:sp>
      </p:grpSp>
      <p:pic>
        <p:nvPicPr>
          <p:cNvPr id="11" name="Picture 10"/>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5112904" y="1208952"/>
            <a:ext cx="1962528" cy="1962528"/>
          </a:xfrm>
          <a:prstGeom prst="rect">
            <a:avLst/>
          </a:prstGeom>
        </p:spPr>
      </p:pic>
      <p:sp>
        <p:nvSpPr>
          <p:cNvPr id="12" name="Text Placeholder 3"/>
          <p:cNvSpPr>
            <a:spLocks noGrp="1"/>
          </p:cNvSpPr>
          <p:nvPr>
            <p:ph type="body" sz="quarter" idx="13"/>
          </p:nvPr>
        </p:nvSpPr>
        <p:spPr>
          <a:xfrm>
            <a:off x="838200" y="1184275"/>
            <a:ext cx="10515600" cy="641350"/>
          </a:xfrm>
        </p:spPr>
        <p:txBody>
          <a:bodyPr/>
          <a:lstStyle/>
          <a:p>
            <a:r>
              <a:rPr lang="de-CH" dirty="0"/>
              <a:t>A</a:t>
            </a:r>
            <a:r>
              <a:rPr lang="de-CH" dirty="0" smtClean="0"/>
              <a:t>sk me</a:t>
            </a:r>
            <a:endParaRPr lang="en-US" dirty="0"/>
          </a:p>
        </p:txBody>
      </p:sp>
      <p:sp>
        <p:nvSpPr>
          <p:cNvPr id="13" name="Oval Callout 12"/>
          <p:cNvSpPr/>
          <p:nvPr/>
        </p:nvSpPr>
        <p:spPr>
          <a:xfrm>
            <a:off x="7669779" y="1504950"/>
            <a:ext cx="3314700" cy="1885950"/>
          </a:xfrm>
          <a:prstGeom prst="wedgeEllipseCallout">
            <a:avLst>
              <a:gd name="adj1" fmla="val -71409"/>
              <a:gd name="adj2" fmla="val -25378"/>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smtClean="0">
                <a:solidFill>
                  <a:schemeClr val="tx1">
                    <a:lumMod val="75000"/>
                    <a:lumOff val="25000"/>
                  </a:schemeClr>
                </a:solidFill>
                <a:latin typeface="Roboto Light" panose="02000000000000000000" pitchFamily="2" charset="0"/>
                <a:ea typeface="Roboto Light" panose="02000000000000000000" pitchFamily="2" charset="0"/>
              </a:rPr>
              <a:t>Thank you!</a:t>
            </a:r>
            <a:endParaRPr lang="en-US" sz="2400" dirty="0">
              <a:solidFill>
                <a:schemeClr val="tx1">
                  <a:lumMod val="75000"/>
                  <a:lumOff val="25000"/>
                </a:schemeClr>
              </a:solidFill>
              <a:latin typeface="Roboto Light" panose="02000000000000000000" pitchFamily="2" charset="0"/>
              <a:ea typeface="Roboto Light" panose="02000000000000000000" pitchFamily="2" charset="0"/>
            </a:endParaRPr>
          </a:p>
        </p:txBody>
      </p:sp>
      <p:sp>
        <p:nvSpPr>
          <p:cNvPr id="14" name="Slide Number Placeholder 13"/>
          <p:cNvSpPr>
            <a:spLocks noGrp="1"/>
          </p:cNvSpPr>
          <p:nvPr>
            <p:ph type="sldNum" sz="quarter" idx="12"/>
          </p:nvPr>
        </p:nvSpPr>
        <p:spPr/>
        <p:txBody>
          <a:bodyPr/>
          <a:lstStyle/>
          <a:p>
            <a:fld id="{71F18206-3CFE-43A4-B2DC-9A718AC19900}" type="slidenum">
              <a:rPr lang="en-US" smtClean="0"/>
              <a:pPr/>
              <a:t>17</a:t>
            </a:fld>
            <a:endParaRPr lang="en-US"/>
          </a:p>
        </p:txBody>
      </p:sp>
    </p:spTree>
    <p:extLst>
      <p:ext uri="{BB962C8B-B14F-4D97-AF65-F5344CB8AC3E}">
        <p14:creationId xmlns:p14="http://schemas.microsoft.com/office/powerpoint/2010/main" val="183125469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Text Placeholder 3"/>
          <p:cNvSpPr>
            <a:spLocks noGrp="1"/>
          </p:cNvSpPr>
          <p:nvPr>
            <p:ph type="body" sz="quarter" idx="13"/>
          </p:nvPr>
        </p:nvSpPr>
        <p:spPr/>
        <p:txBody>
          <a:bodyPr/>
          <a:lstStyle/>
          <a:p>
            <a:endParaRPr lang="en-US"/>
          </a:p>
        </p:txBody>
      </p:sp>
      <p:sp>
        <p:nvSpPr>
          <p:cNvPr id="5" name="Text Placeholder 4"/>
          <p:cNvSpPr>
            <a:spLocks noGrp="1"/>
          </p:cNvSpPr>
          <p:nvPr>
            <p:ph type="body" sz="quarter" idx="14"/>
          </p:nvPr>
        </p:nvSpPr>
        <p:spPr/>
        <p:txBody>
          <a:bodyPr/>
          <a:lstStyle/>
          <a:p>
            <a:endParaRPr lang="en-US"/>
          </a:p>
        </p:txBody>
      </p:sp>
      <p:sp>
        <p:nvSpPr>
          <p:cNvPr id="6" name="Slide Number Placeholder 5"/>
          <p:cNvSpPr>
            <a:spLocks noGrp="1"/>
          </p:cNvSpPr>
          <p:nvPr>
            <p:ph type="sldNum" sz="quarter" idx="12"/>
          </p:nvPr>
        </p:nvSpPr>
        <p:spPr/>
        <p:txBody>
          <a:bodyPr/>
          <a:lstStyle/>
          <a:p>
            <a:fld id="{71F18206-3CFE-43A4-B2DC-9A718AC19900}" type="slidenum">
              <a:rPr lang="en-US" smtClean="0"/>
              <a:pPr/>
              <a:t>18</a:t>
            </a:fld>
            <a:endParaRPr lang="en-US"/>
          </a:p>
        </p:txBody>
      </p:sp>
    </p:spTree>
    <p:extLst>
      <p:ext uri="{BB962C8B-B14F-4D97-AF65-F5344CB8AC3E}">
        <p14:creationId xmlns:p14="http://schemas.microsoft.com/office/powerpoint/2010/main" val="41757567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p:txBody>
          <a:bodyPr/>
          <a:lstStyle/>
          <a:p>
            <a:endParaRPr lang="en-US"/>
          </a:p>
        </p:txBody>
      </p:sp>
      <p:sp>
        <p:nvSpPr>
          <p:cNvPr id="10" name="TextBox 9"/>
          <p:cNvSpPr txBox="1"/>
          <p:nvPr/>
        </p:nvSpPr>
        <p:spPr>
          <a:xfrm>
            <a:off x="647700" y="533400"/>
            <a:ext cx="1308100" cy="646331"/>
          </a:xfrm>
          <a:prstGeom prst="rect">
            <a:avLst/>
          </a:prstGeom>
          <a:noFill/>
        </p:spPr>
        <p:txBody>
          <a:bodyPr wrap="square" rtlCol="0">
            <a:spAutoFit/>
          </a:bodyPr>
          <a:lstStyle/>
          <a:p>
            <a:pPr algn="ctr"/>
            <a:r>
              <a:rPr lang="de-DE" dirty="0" smtClean="0"/>
              <a:t>About tools</a:t>
            </a:r>
          </a:p>
          <a:p>
            <a:r>
              <a:rPr lang="de-DE" dirty="0" smtClean="0"/>
              <a:t>   2 Tools</a:t>
            </a:r>
            <a:endParaRPr lang="en-US" dirty="0"/>
          </a:p>
        </p:txBody>
      </p:sp>
      <p:sp>
        <p:nvSpPr>
          <p:cNvPr id="12" name="TextBox 11"/>
          <p:cNvSpPr txBox="1"/>
          <p:nvPr/>
        </p:nvSpPr>
        <p:spPr>
          <a:xfrm>
            <a:off x="4406061" y="1802596"/>
            <a:ext cx="1917700" cy="646331"/>
          </a:xfrm>
          <a:prstGeom prst="rect">
            <a:avLst/>
          </a:prstGeom>
          <a:noFill/>
        </p:spPr>
        <p:txBody>
          <a:bodyPr wrap="square" rtlCol="0">
            <a:spAutoFit/>
          </a:bodyPr>
          <a:lstStyle/>
          <a:p>
            <a:pPr algn="ctr"/>
            <a:r>
              <a:rPr lang="de-DE" dirty="0" smtClean="0"/>
              <a:t>Why do we need the tools?</a:t>
            </a:r>
            <a:endParaRPr lang="en-US" dirty="0"/>
          </a:p>
        </p:txBody>
      </p:sp>
      <p:sp>
        <p:nvSpPr>
          <p:cNvPr id="13" name="TextBox 12"/>
          <p:cNvSpPr txBox="1"/>
          <p:nvPr/>
        </p:nvSpPr>
        <p:spPr>
          <a:xfrm>
            <a:off x="4066636" y="3460050"/>
            <a:ext cx="1917700" cy="369332"/>
          </a:xfrm>
          <a:prstGeom prst="rect">
            <a:avLst/>
          </a:prstGeom>
          <a:noFill/>
        </p:spPr>
        <p:txBody>
          <a:bodyPr wrap="square" rtlCol="0">
            <a:spAutoFit/>
          </a:bodyPr>
          <a:lstStyle/>
          <a:p>
            <a:pPr algn="ctr"/>
            <a:r>
              <a:rPr lang="de-DE" dirty="0" smtClean="0"/>
              <a:t>Use-cases</a:t>
            </a:r>
            <a:endParaRPr lang="en-US" dirty="0"/>
          </a:p>
        </p:txBody>
      </p:sp>
      <p:sp>
        <p:nvSpPr>
          <p:cNvPr id="15" name="TextBox 14"/>
          <p:cNvSpPr txBox="1"/>
          <p:nvPr/>
        </p:nvSpPr>
        <p:spPr>
          <a:xfrm>
            <a:off x="1416050" y="3898632"/>
            <a:ext cx="1917700" cy="1200329"/>
          </a:xfrm>
          <a:prstGeom prst="rect">
            <a:avLst/>
          </a:prstGeom>
          <a:noFill/>
        </p:spPr>
        <p:txBody>
          <a:bodyPr wrap="square" rtlCol="0">
            <a:spAutoFit/>
          </a:bodyPr>
          <a:lstStyle/>
          <a:p>
            <a:pPr algn="ctr"/>
            <a:r>
              <a:rPr lang="de-DE" dirty="0" smtClean="0"/>
              <a:t>Draw a line</a:t>
            </a:r>
          </a:p>
          <a:p>
            <a:pPr algn="ctr"/>
            <a:r>
              <a:rPr lang="de-DE" dirty="0" smtClean="0"/>
              <a:t>Where is the benefit of each tool?</a:t>
            </a:r>
            <a:endParaRPr lang="en-US" dirty="0"/>
          </a:p>
        </p:txBody>
      </p:sp>
      <p:cxnSp>
        <p:nvCxnSpPr>
          <p:cNvPr id="20" name="Curved Connector 19"/>
          <p:cNvCxnSpPr>
            <a:stCxn id="10" idx="3"/>
            <a:endCxn id="15" idx="3"/>
          </p:cNvCxnSpPr>
          <p:nvPr/>
        </p:nvCxnSpPr>
        <p:spPr>
          <a:xfrm>
            <a:off x="1955800" y="856566"/>
            <a:ext cx="1377950" cy="3642231"/>
          </a:xfrm>
          <a:prstGeom prst="curvedConnector3">
            <a:avLst>
              <a:gd name="adj1" fmla="val 25576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495550" y="740381"/>
            <a:ext cx="1917700" cy="646331"/>
          </a:xfrm>
          <a:prstGeom prst="rect">
            <a:avLst/>
          </a:prstGeom>
          <a:noFill/>
        </p:spPr>
        <p:txBody>
          <a:bodyPr wrap="square" rtlCol="0">
            <a:spAutoFit/>
          </a:bodyPr>
          <a:lstStyle/>
          <a:p>
            <a:pPr algn="ctr"/>
            <a:r>
              <a:rPr lang="de-DE" dirty="0" smtClean="0"/>
              <a:t>General view on tools</a:t>
            </a:r>
            <a:endParaRPr lang="en-US" dirty="0"/>
          </a:p>
        </p:txBody>
      </p:sp>
      <p:cxnSp>
        <p:nvCxnSpPr>
          <p:cNvPr id="26" name="Straight Arrow Connector 25"/>
          <p:cNvCxnSpPr/>
          <p:nvPr/>
        </p:nvCxnSpPr>
        <p:spPr>
          <a:xfrm>
            <a:off x="3206750" y="5098961"/>
            <a:ext cx="6369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9448800" y="4775795"/>
            <a:ext cx="1917700" cy="923330"/>
          </a:xfrm>
          <a:prstGeom prst="rect">
            <a:avLst/>
          </a:prstGeom>
          <a:noFill/>
        </p:spPr>
        <p:txBody>
          <a:bodyPr wrap="square" rtlCol="0">
            <a:spAutoFit/>
          </a:bodyPr>
          <a:lstStyle/>
          <a:p>
            <a:pPr algn="ctr"/>
            <a:r>
              <a:rPr lang="de-DE" dirty="0" smtClean="0"/>
              <a:t>There is no „better“ tool!</a:t>
            </a:r>
          </a:p>
          <a:p>
            <a:pPr algn="ctr"/>
            <a:r>
              <a:rPr lang="de-DE" dirty="0" smtClean="0"/>
              <a:t>Choose wisely</a:t>
            </a:r>
            <a:endParaRPr lang="en-US" dirty="0"/>
          </a:p>
        </p:txBody>
      </p:sp>
      <p:sp>
        <p:nvSpPr>
          <p:cNvPr id="29" name="TextBox 28"/>
          <p:cNvSpPr txBox="1"/>
          <p:nvPr/>
        </p:nvSpPr>
        <p:spPr>
          <a:xfrm>
            <a:off x="5867400" y="4775795"/>
            <a:ext cx="1917700" cy="646331"/>
          </a:xfrm>
          <a:prstGeom prst="rect">
            <a:avLst/>
          </a:prstGeom>
          <a:noFill/>
        </p:spPr>
        <p:txBody>
          <a:bodyPr wrap="square" rtlCol="0">
            <a:spAutoFit/>
          </a:bodyPr>
          <a:lstStyle/>
          <a:p>
            <a:pPr algn="ctr"/>
            <a:r>
              <a:rPr lang="de-DE" dirty="0" smtClean="0"/>
              <a:t>What kind of tools did we have?</a:t>
            </a:r>
          </a:p>
        </p:txBody>
      </p:sp>
      <p:sp>
        <p:nvSpPr>
          <p:cNvPr id="2" name="Slide Number Placeholder 1"/>
          <p:cNvSpPr>
            <a:spLocks noGrp="1"/>
          </p:cNvSpPr>
          <p:nvPr>
            <p:ph type="sldNum" sz="quarter" idx="12"/>
          </p:nvPr>
        </p:nvSpPr>
        <p:spPr/>
        <p:txBody>
          <a:bodyPr/>
          <a:lstStyle/>
          <a:p>
            <a:fld id="{71F18206-3CFE-43A4-B2DC-9A718AC19900}" type="slidenum">
              <a:rPr lang="en-US" smtClean="0"/>
              <a:pPr/>
              <a:t>19</a:t>
            </a:fld>
            <a:endParaRPr lang="en-US"/>
          </a:p>
        </p:txBody>
      </p:sp>
    </p:spTree>
    <p:extLst>
      <p:ext uri="{BB962C8B-B14F-4D97-AF65-F5344CB8AC3E}">
        <p14:creationId xmlns:p14="http://schemas.microsoft.com/office/powerpoint/2010/main" val="38934515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Is this about tools?</a:t>
            </a:r>
            <a:endParaRPr lang="en-US" dirty="0"/>
          </a:p>
        </p:txBody>
      </p:sp>
      <p:sp>
        <p:nvSpPr>
          <p:cNvPr id="3" name="Content Placeholder 2"/>
          <p:cNvSpPr>
            <a:spLocks noGrp="1"/>
          </p:cNvSpPr>
          <p:nvPr>
            <p:ph idx="1"/>
          </p:nvPr>
        </p:nvSpPr>
        <p:spPr>
          <a:xfrm>
            <a:off x="838200" y="2860675"/>
            <a:ext cx="10515600" cy="1136651"/>
          </a:xfrm>
        </p:spPr>
        <p:txBody>
          <a:bodyPr>
            <a:noAutofit/>
          </a:bodyPr>
          <a:lstStyle/>
          <a:p>
            <a:pPr marL="0" indent="0" algn="ctr">
              <a:buNone/>
            </a:pPr>
            <a:r>
              <a:rPr lang="de-CH" sz="8800" dirty="0" smtClean="0"/>
              <a:t>YES!</a:t>
            </a:r>
            <a:endParaRPr lang="en-US" sz="8800" dirty="0"/>
          </a:p>
        </p:txBody>
      </p:sp>
      <p:sp>
        <p:nvSpPr>
          <p:cNvPr id="4" name="Text Placeholder 3"/>
          <p:cNvSpPr>
            <a:spLocks noGrp="1"/>
          </p:cNvSpPr>
          <p:nvPr>
            <p:ph type="body" sz="quarter" idx="13"/>
          </p:nvPr>
        </p:nvSpPr>
        <p:spPr/>
        <p:txBody>
          <a:bodyPr/>
          <a:lstStyle/>
          <a:p>
            <a:endParaRPr lang="en-US"/>
          </a:p>
        </p:txBody>
      </p:sp>
      <p:sp>
        <p:nvSpPr>
          <p:cNvPr id="5" name="Text Placeholder 4"/>
          <p:cNvSpPr>
            <a:spLocks noGrp="1"/>
          </p:cNvSpPr>
          <p:nvPr>
            <p:ph type="body" sz="quarter" idx="14"/>
          </p:nvPr>
        </p:nvSpPr>
        <p:spPr/>
        <p:txBody>
          <a:bodyPr/>
          <a:lstStyle/>
          <a:p>
            <a:endParaRPr lang="en-US"/>
          </a:p>
        </p:txBody>
      </p:sp>
      <p:sp>
        <p:nvSpPr>
          <p:cNvPr id="6" name="Slide Number Placeholder 5"/>
          <p:cNvSpPr>
            <a:spLocks noGrp="1"/>
          </p:cNvSpPr>
          <p:nvPr>
            <p:ph type="sldNum" sz="quarter" idx="12"/>
          </p:nvPr>
        </p:nvSpPr>
        <p:spPr/>
        <p:txBody>
          <a:bodyPr/>
          <a:lstStyle/>
          <a:p>
            <a:fld id="{71F18206-3CFE-43A4-B2DC-9A718AC19900}" type="slidenum">
              <a:rPr lang="en-US" smtClean="0"/>
              <a:pPr/>
              <a:t>2</a:t>
            </a:fld>
            <a:endParaRPr lang="en-US"/>
          </a:p>
        </p:txBody>
      </p:sp>
    </p:spTree>
    <p:extLst>
      <p:ext uri="{BB962C8B-B14F-4D97-AF65-F5344CB8AC3E}">
        <p14:creationId xmlns:p14="http://schemas.microsoft.com/office/powerpoint/2010/main" val="16001703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What kind of tools?</a:t>
            </a:r>
            <a:endParaRPr lang="en-US" dirty="0"/>
          </a:p>
        </p:txBody>
      </p:sp>
      <p:sp>
        <p:nvSpPr>
          <p:cNvPr id="3" name="Content Placeholder 2"/>
          <p:cNvSpPr>
            <a:spLocks noGrp="1"/>
          </p:cNvSpPr>
          <p:nvPr>
            <p:ph idx="1"/>
          </p:nvPr>
        </p:nvSpPr>
        <p:spPr/>
        <p:txBody>
          <a:bodyPr/>
          <a:lstStyle/>
          <a:p>
            <a:endParaRPr lang="en-US" dirty="0"/>
          </a:p>
        </p:txBody>
      </p:sp>
      <p:sp>
        <p:nvSpPr>
          <p:cNvPr id="4" name="Text Placeholder 3"/>
          <p:cNvSpPr>
            <a:spLocks noGrp="1"/>
          </p:cNvSpPr>
          <p:nvPr>
            <p:ph type="body" sz="quarter" idx="13"/>
          </p:nvPr>
        </p:nvSpPr>
        <p:spPr/>
        <p:txBody>
          <a:bodyPr/>
          <a:lstStyle/>
          <a:p>
            <a:endParaRPr lang="en-US"/>
          </a:p>
        </p:txBody>
      </p:sp>
      <p:sp>
        <p:nvSpPr>
          <p:cNvPr id="5" name="Text Placeholder 4"/>
          <p:cNvSpPr>
            <a:spLocks noGrp="1"/>
          </p:cNvSpPr>
          <p:nvPr>
            <p:ph type="body" sz="quarter" idx="14"/>
          </p:nvPr>
        </p:nvSpPr>
        <p:spPr/>
        <p:txBody>
          <a:bodyPr/>
          <a:lstStyle/>
          <a:p>
            <a:endParaRPr lang="en-US"/>
          </a:p>
        </p:txBody>
      </p:sp>
      <p:pic>
        <p:nvPicPr>
          <p:cNvPr id="6" name="Content Placeholder 8"/>
          <p:cNvPicPr>
            <a:picLocks noChangeAspect="1"/>
          </p:cNvPicPr>
          <p:nvPr/>
        </p:nvPicPr>
        <p:blipFill rotWithShape="1">
          <a:blip r:embed="rId2" cstate="print">
            <a:extLst>
              <a:ext uri="{28A0092B-C50C-407E-A947-70E740481C1C}">
                <a14:useLocalDpi xmlns:a14="http://schemas.microsoft.com/office/drawing/2010/main" val="0"/>
              </a:ext>
            </a:extLst>
          </a:blip>
          <a:srcRect l="13659" t="5696" r="8647" b="14101"/>
          <a:stretch/>
        </p:blipFill>
        <p:spPr>
          <a:xfrm rot="16200000">
            <a:off x="3669023" y="349701"/>
            <a:ext cx="4853953" cy="6681117"/>
          </a:xfrm>
          <a:prstGeom prst="rect">
            <a:avLst/>
          </a:prstGeom>
        </p:spPr>
      </p:pic>
      <p:sp>
        <p:nvSpPr>
          <p:cNvPr id="7" name="Slide Number Placeholder 6"/>
          <p:cNvSpPr>
            <a:spLocks noGrp="1"/>
          </p:cNvSpPr>
          <p:nvPr>
            <p:ph type="sldNum" sz="quarter" idx="12"/>
          </p:nvPr>
        </p:nvSpPr>
        <p:spPr/>
        <p:txBody>
          <a:bodyPr/>
          <a:lstStyle/>
          <a:p>
            <a:fld id="{71F18206-3CFE-43A4-B2DC-9A718AC19900}" type="slidenum">
              <a:rPr lang="en-US" smtClean="0"/>
              <a:pPr/>
              <a:t>3</a:t>
            </a:fld>
            <a:endParaRPr lang="en-US"/>
          </a:p>
        </p:txBody>
      </p:sp>
    </p:spTree>
    <p:extLst>
      <p:ext uri="{BB962C8B-B14F-4D97-AF65-F5344CB8AC3E}">
        <p14:creationId xmlns:p14="http://schemas.microsoft.com/office/powerpoint/2010/main" val="30258021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What kind of tools?</a:t>
            </a:r>
            <a:endParaRPr lang="en-US" dirty="0"/>
          </a:p>
        </p:txBody>
      </p:sp>
      <p:sp>
        <p:nvSpPr>
          <p:cNvPr id="4" name="Text Placeholder 3"/>
          <p:cNvSpPr>
            <a:spLocks noGrp="1"/>
          </p:cNvSpPr>
          <p:nvPr>
            <p:ph type="body" sz="quarter" idx="13"/>
          </p:nvPr>
        </p:nvSpPr>
        <p:spPr/>
        <p:txBody>
          <a:bodyPr/>
          <a:lstStyle/>
          <a:p>
            <a:endParaRPr lang="en-US"/>
          </a:p>
        </p:txBody>
      </p:sp>
      <p:sp>
        <p:nvSpPr>
          <p:cNvPr id="5" name="Text Placeholder 4"/>
          <p:cNvSpPr>
            <a:spLocks noGrp="1"/>
          </p:cNvSpPr>
          <p:nvPr>
            <p:ph type="body" sz="quarter" idx="14"/>
          </p:nvPr>
        </p:nvSpPr>
        <p:spPr/>
        <p:txBody>
          <a:bodyPr/>
          <a:lstStyle/>
          <a:p>
            <a:r>
              <a:rPr lang="de-CH" dirty="0" smtClean="0"/>
              <a:t>Images from </a:t>
            </a:r>
            <a:r>
              <a:rPr lang="en-US" dirty="0">
                <a:hlinkClick r:id="rId3"/>
              </a:rPr>
              <a:t>https://commons.wikimedia.org</a:t>
            </a:r>
            <a:endParaRPr lang="en-US" dirty="0"/>
          </a:p>
        </p:txBody>
      </p:sp>
      <p:pic>
        <p:nvPicPr>
          <p:cNvPr id="6" name="Picture 4" descr="https://upload.wikimedia.org/wikipedia/commons/thumb/1/1c/Screw_Driver_display.jpg/1024px-Screw_Driver_display.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01801" y="3275179"/>
            <a:ext cx="3737505" cy="133951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ttps://upload.wikimedia.org/wikipedia/commons/thumb/7/71/LEGO_Brick_separator.jpg/1280px-LEGO_Brick_separator.jpg"/>
          <p:cNvPicPr>
            <a:picLocks noChangeAspect="1" noChangeArrowheads="1"/>
          </p:cNvPicPr>
          <p:nvPr/>
        </p:nvPicPr>
        <p:blipFill>
          <a:blip r:embed="rId5" cstate="print">
            <a:extLst>
              <a:ext uri="{BEBA8EAE-BF5A-486C-A8C5-ECC9F3942E4B}">
                <a14:imgProps xmlns:a14="http://schemas.microsoft.com/office/drawing/2010/main">
                  <a14:imgLayer r:embed="rId6">
                    <a14:imgEffect>
                      <a14:backgroundRemoval t="8854" b="100000" l="5625" r="100000">
                        <a14:foregroundMark x1="78750" y1="74792" x2="78750" y2="74792"/>
                        <a14:foregroundMark x1="76719" y1="81042" x2="76719" y2="81042"/>
                        <a14:foregroundMark x1="69297" y1="76458" x2="69297" y2="76458"/>
                        <a14:foregroundMark x1="79844" y1="69063" x2="79844" y2="69063"/>
                        <a14:foregroundMark x1="82422" y1="66979" x2="82422" y2="66979"/>
                        <a14:foregroundMark x1="81875" y1="73854" x2="81875" y2="73854"/>
                        <a14:foregroundMark x1="78594" y1="80833" x2="78594" y2="80833"/>
                      </a14:backgroundRemoval>
                    </a14:imgEffect>
                  </a14:imgLayer>
                </a14:imgProps>
              </a:ext>
              <a:ext uri="{28A0092B-C50C-407E-A947-70E740481C1C}">
                <a14:useLocalDpi xmlns:a14="http://schemas.microsoft.com/office/drawing/2010/main" val="0"/>
              </a:ext>
            </a:extLst>
          </a:blip>
          <a:srcRect/>
          <a:stretch>
            <a:fillRect/>
          </a:stretch>
        </p:blipFill>
        <p:spPr bwMode="auto">
          <a:xfrm rot="21249639" flipH="1">
            <a:off x="7260903" y="2587270"/>
            <a:ext cx="3726603" cy="2794953"/>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p:nvPr/>
        </p:nvGrpSpPr>
        <p:grpSpPr>
          <a:xfrm>
            <a:off x="4981895" y="3524585"/>
            <a:ext cx="2228210" cy="2002196"/>
            <a:chOff x="4914241" y="4063346"/>
            <a:chExt cx="2228210" cy="2002196"/>
          </a:xfrm>
        </p:grpSpPr>
        <p:pic>
          <p:nvPicPr>
            <p:cNvPr id="2050" name="Picture 2" descr="Datei:Light Green Lego Brick.jpg"/>
            <p:cNvPicPr>
              <a:picLocks noChangeAspect="1" noChangeArrowheads="1"/>
            </p:cNvPicPr>
            <p:nvPr/>
          </p:nvPicPr>
          <p:blipFill>
            <a:blip r:embed="rId7" cstate="print">
              <a:extLst>
                <a:ext uri="{BEBA8EAE-BF5A-486C-A8C5-ECC9F3942E4B}">
                  <a14:imgProps xmlns:a14="http://schemas.microsoft.com/office/drawing/2010/main">
                    <a14:imgLayer r:embed="rId8">
                      <a14:imgEffect>
                        <a14:brightnessContrast bright="31000" contrast="-41000"/>
                      </a14:imgEffect>
                    </a14:imgLayer>
                  </a14:imgProps>
                </a:ext>
                <a:ext uri="{28A0092B-C50C-407E-A947-70E740481C1C}">
                  <a14:useLocalDpi xmlns:a14="http://schemas.microsoft.com/office/drawing/2010/main" val="0"/>
                </a:ext>
              </a:extLst>
            </a:blip>
            <a:srcRect/>
            <a:stretch>
              <a:fillRect/>
            </a:stretch>
          </p:blipFill>
          <p:spPr bwMode="auto">
            <a:xfrm>
              <a:off x="4914241" y="4525292"/>
              <a:ext cx="2228210" cy="154025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Datei:Light Green Lego Brick.jpg"/>
            <p:cNvPicPr>
              <a:picLocks noChangeAspect="1" noChangeArrowheads="1"/>
            </p:cNvPicPr>
            <p:nvPr/>
          </p:nvPicPr>
          <p:blipFill>
            <a:blip r:embed="rId9" cstate="print">
              <a:extLst>
                <a:ext uri="{BEBA8EAE-BF5A-486C-A8C5-ECC9F3942E4B}">
                  <a14:imgProps xmlns:a14="http://schemas.microsoft.com/office/drawing/2010/main">
                    <a14:imgLayer r:embed="rId8">
                      <a14:imgEffect>
                        <a14:backgroundRemoval t="3617" b="87884" l="4125" r="94750"/>
                      </a14:imgEffect>
                      <a14:imgEffect>
                        <a14:brightnessContrast bright="31000" contrast="-41000"/>
                      </a14:imgEffect>
                    </a14:imgLayer>
                  </a14:imgProps>
                </a:ext>
                <a:ext uri="{28A0092B-C50C-407E-A947-70E740481C1C}">
                  <a14:useLocalDpi xmlns:a14="http://schemas.microsoft.com/office/drawing/2010/main" val="0"/>
                </a:ext>
              </a:extLst>
            </a:blip>
            <a:srcRect/>
            <a:stretch>
              <a:fillRect/>
            </a:stretch>
          </p:blipFill>
          <p:spPr bwMode="auto">
            <a:xfrm>
              <a:off x="4914241" y="4063346"/>
              <a:ext cx="2228210" cy="154025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Slide Number Placeholder 2"/>
          <p:cNvSpPr>
            <a:spLocks noGrp="1"/>
          </p:cNvSpPr>
          <p:nvPr>
            <p:ph type="sldNum" sz="quarter" idx="12"/>
          </p:nvPr>
        </p:nvSpPr>
        <p:spPr/>
        <p:txBody>
          <a:bodyPr/>
          <a:lstStyle/>
          <a:p>
            <a:fld id="{71F18206-3CFE-43A4-B2DC-9A718AC19900}" type="slidenum">
              <a:rPr lang="en-US" smtClean="0"/>
              <a:pPr/>
              <a:t>4</a:t>
            </a:fld>
            <a:endParaRPr lang="en-US"/>
          </a:p>
        </p:txBody>
      </p:sp>
    </p:spTree>
    <p:extLst>
      <p:ext uri="{BB962C8B-B14F-4D97-AF65-F5344CB8AC3E}">
        <p14:creationId xmlns:p14="http://schemas.microsoft.com/office/powerpoint/2010/main" val="270349551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Where to use shiny in Pharma?</a:t>
            </a:r>
            <a:endParaRPr lang="en-US" dirty="0"/>
          </a:p>
        </p:txBody>
      </p:sp>
      <p:sp>
        <p:nvSpPr>
          <p:cNvPr id="4" name="Text Placeholder 3"/>
          <p:cNvSpPr>
            <a:spLocks noGrp="1"/>
          </p:cNvSpPr>
          <p:nvPr>
            <p:ph type="body" sz="quarter" idx="13"/>
          </p:nvPr>
        </p:nvSpPr>
        <p:spPr/>
        <p:txBody>
          <a:bodyPr/>
          <a:lstStyle/>
          <a:p>
            <a:r>
              <a:rPr lang="de-CH" dirty="0" smtClean="0"/>
              <a:t>In the end, it’s about the patient.</a:t>
            </a:r>
            <a:endParaRPr lang="en-US" dirty="0"/>
          </a:p>
        </p:txBody>
      </p:sp>
      <p:sp>
        <p:nvSpPr>
          <p:cNvPr id="5" name="Text Placeholder 4"/>
          <p:cNvSpPr>
            <a:spLocks noGrp="1"/>
          </p:cNvSpPr>
          <p:nvPr>
            <p:ph type="body" sz="quarter" idx="14"/>
          </p:nvPr>
        </p:nvSpPr>
        <p:spPr/>
        <p:txBody>
          <a:bodyPr/>
          <a:lstStyle/>
          <a:p>
            <a:endParaRPr lang="en-US"/>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28239" t="30692" r="34968" b="22013"/>
          <a:stretch/>
        </p:blipFill>
        <p:spPr>
          <a:xfrm>
            <a:off x="4829540" y="2254845"/>
            <a:ext cx="1621399" cy="1563195"/>
          </a:xfrm>
          <a:prstGeom prst="rect">
            <a:avLst/>
          </a:prstGeom>
          <a:effectLst>
            <a:innerShdw>
              <a:prstClr val="black"/>
            </a:innerShdw>
          </a:effectLst>
        </p:spPr>
      </p:pic>
      <p:sp>
        <p:nvSpPr>
          <p:cNvPr id="11" name="TextBox 10"/>
          <p:cNvSpPr txBox="1"/>
          <p:nvPr/>
        </p:nvSpPr>
        <p:spPr>
          <a:xfrm>
            <a:off x="8581846" y="2851776"/>
            <a:ext cx="173103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Blood</a:t>
            </a:r>
          </a:p>
        </p:txBody>
      </p:sp>
      <p:sp>
        <p:nvSpPr>
          <p:cNvPr id="12" name="TextBox 11"/>
          <p:cNvSpPr txBox="1"/>
          <p:nvPr/>
        </p:nvSpPr>
        <p:spPr>
          <a:xfrm>
            <a:off x="1360097" y="5053201"/>
            <a:ext cx="172528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Doctor</a:t>
            </a:r>
            <a:endParaRPr lang="en-US" dirty="0">
              <a:solidFill>
                <a:schemeClr val="tx1">
                  <a:lumMod val="65000"/>
                  <a:lumOff val="35000"/>
                </a:schemeClr>
              </a:solidFill>
              <a:latin typeface="+mj-lt"/>
              <a:ea typeface="Roboto" panose="02000000000000000000" pitchFamily="2" charset="0"/>
            </a:endParaRPr>
          </a:p>
        </p:txBody>
      </p:sp>
      <p:sp>
        <p:nvSpPr>
          <p:cNvPr id="13" name="TextBox 12"/>
          <p:cNvSpPr txBox="1"/>
          <p:nvPr/>
        </p:nvSpPr>
        <p:spPr>
          <a:xfrm>
            <a:off x="8581846" y="5053201"/>
            <a:ext cx="173103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Data</a:t>
            </a:r>
          </a:p>
        </p:txBody>
      </p:sp>
      <p:sp>
        <p:nvSpPr>
          <p:cNvPr id="14" name="TextBox 13"/>
          <p:cNvSpPr txBox="1"/>
          <p:nvPr/>
        </p:nvSpPr>
        <p:spPr>
          <a:xfrm>
            <a:off x="4829540" y="5053201"/>
            <a:ext cx="1621400"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Test Result</a:t>
            </a:r>
          </a:p>
        </p:txBody>
      </p:sp>
      <p:sp>
        <p:nvSpPr>
          <p:cNvPr id="33" name="TextBox 32"/>
          <p:cNvSpPr txBox="1"/>
          <p:nvPr/>
        </p:nvSpPr>
        <p:spPr>
          <a:xfrm>
            <a:off x="1360097" y="2851776"/>
            <a:ext cx="172528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Treatment</a:t>
            </a:r>
            <a:endParaRPr lang="en-US" dirty="0">
              <a:solidFill>
                <a:schemeClr val="tx1">
                  <a:lumMod val="65000"/>
                  <a:lumOff val="35000"/>
                </a:schemeClr>
              </a:solidFill>
              <a:latin typeface="+mj-lt"/>
              <a:ea typeface="Roboto" panose="02000000000000000000" pitchFamily="2" charset="0"/>
            </a:endParaRPr>
          </a:p>
        </p:txBody>
      </p:sp>
      <p:cxnSp>
        <p:nvCxnSpPr>
          <p:cNvPr id="73" name="Straight Arrow Connector 72"/>
          <p:cNvCxnSpPr>
            <a:stCxn id="14" idx="1"/>
            <a:endCxn id="12" idx="3"/>
          </p:cNvCxnSpPr>
          <p:nvPr/>
        </p:nvCxnSpPr>
        <p:spPr>
          <a:xfrm flipH="1">
            <a:off x="3085381" y="5237867"/>
            <a:ext cx="1744159"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14" idx="0"/>
            <a:endCxn id="7" idx="2"/>
          </p:cNvCxnSpPr>
          <p:nvPr/>
        </p:nvCxnSpPr>
        <p:spPr>
          <a:xfrm flipV="1">
            <a:off x="5640240" y="3818040"/>
            <a:ext cx="0" cy="1235161"/>
          </a:xfrm>
          <a:prstGeom prst="straightConnector1">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a:stCxn id="13" idx="1"/>
            <a:endCxn id="14" idx="3"/>
          </p:cNvCxnSpPr>
          <p:nvPr/>
        </p:nvCxnSpPr>
        <p:spPr>
          <a:xfrm flipH="1">
            <a:off x="6450940" y="5237867"/>
            <a:ext cx="2130906"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a:stCxn id="11" idx="2"/>
            <a:endCxn id="13" idx="0"/>
          </p:cNvCxnSpPr>
          <p:nvPr/>
        </p:nvCxnSpPr>
        <p:spPr>
          <a:xfrm>
            <a:off x="9447363" y="3221108"/>
            <a:ext cx="0" cy="1832093"/>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7" idx="3"/>
            <a:endCxn id="11" idx="1"/>
          </p:cNvCxnSpPr>
          <p:nvPr/>
        </p:nvCxnSpPr>
        <p:spPr>
          <a:xfrm flipV="1">
            <a:off x="6450939" y="3036442"/>
            <a:ext cx="2130907" cy="1"/>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a:stCxn id="33" idx="3"/>
            <a:endCxn id="7" idx="1"/>
          </p:cNvCxnSpPr>
          <p:nvPr/>
        </p:nvCxnSpPr>
        <p:spPr>
          <a:xfrm>
            <a:off x="3085381" y="3036442"/>
            <a:ext cx="1744159" cy="1"/>
          </a:xfrm>
          <a:prstGeom prst="straightConnector1">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a:stCxn id="12" idx="0"/>
            <a:endCxn id="33" idx="2"/>
          </p:cNvCxnSpPr>
          <p:nvPr/>
        </p:nvCxnSpPr>
        <p:spPr>
          <a:xfrm flipV="1">
            <a:off x="2222739" y="3221108"/>
            <a:ext cx="0" cy="1832093"/>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38" name="Group 137"/>
          <p:cNvGrpSpPr/>
          <p:nvPr/>
        </p:nvGrpSpPr>
        <p:grpSpPr>
          <a:xfrm>
            <a:off x="8901119" y="3361575"/>
            <a:ext cx="1349292" cy="1274309"/>
            <a:chOff x="8901119" y="3361575"/>
            <a:chExt cx="1349292" cy="1274309"/>
          </a:xfrm>
        </p:grpSpPr>
        <p:grpSp>
          <p:nvGrpSpPr>
            <p:cNvPr id="126" name="Group 125"/>
            <p:cNvGrpSpPr/>
            <p:nvPr/>
          </p:nvGrpSpPr>
          <p:grpSpPr>
            <a:xfrm>
              <a:off x="8901119" y="3361575"/>
              <a:ext cx="1349292" cy="1274309"/>
              <a:chOff x="3496987" y="3863943"/>
              <a:chExt cx="1349292" cy="1274309"/>
            </a:xfrm>
          </p:grpSpPr>
          <p:grpSp>
            <p:nvGrpSpPr>
              <p:cNvPr id="127" name="Group 126"/>
              <p:cNvGrpSpPr/>
              <p:nvPr/>
            </p:nvGrpSpPr>
            <p:grpSpPr>
              <a:xfrm>
                <a:off x="3496987" y="3863943"/>
                <a:ext cx="1155031" cy="1274309"/>
                <a:chOff x="5131112" y="4059598"/>
                <a:chExt cx="1818184" cy="2005944"/>
              </a:xfrm>
            </p:grpSpPr>
            <p:pic>
              <p:nvPicPr>
                <p:cNvPr id="129" name="Picture 2" descr="Datei:Light Green Lego Brick.jpg"/>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rightnessContrast bright="31000" contrast="-41000"/>
                          </a14:imgEffect>
                        </a14:imgLayer>
                      </a14:imgProps>
                    </a:ext>
                    <a:ext uri="{28A0092B-C50C-407E-A947-70E740481C1C}">
                      <a14:useLocalDpi xmlns:a14="http://schemas.microsoft.com/office/drawing/2010/main" val="0"/>
                    </a:ext>
                  </a:extLst>
                </a:blip>
                <a:srcRect l="10252" r="8829"/>
                <a:stretch/>
              </p:blipFill>
              <p:spPr bwMode="auto">
                <a:xfrm>
                  <a:off x="5142676" y="4525292"/>
                  <a:ext cx="1803033" cy="1540250"/>
                </a:xfrm>
                <a:prstGeom prst="rect">
                  <a:avLst/>
                </a:prstGeom>
                <a:noFill/>
                <a:extLst>
                  <a:ext uri="{909E8E84-426E-40DD-AFC4-6F175D3DCCD1}">
                    <a14:hiddenFill xmlns:a14="http://schemas.microsoft.com/office/drawing/2010/main">
                      <a:solidFill>
                        <a:srgbClr val="FFFFFF"/>
                      </a:solidFill>
                    </a14:hiddenFill>
                  </a:ext>
                </a:extLst>
              </p:spPr>
            </p:pic>
            <p:pic>
              <p:nvPicPr>
                <p:cNvPr id="130" name="Picture 2" descr="Datei:Light Green Lego Brick.jpg"/>
                <p:cNvPicPr>
                  <a:picLocks noChangeAspect="1" noChangeArrowheads="1"/>
                </p:cNvPicPr>
                <p:nvPr/>
              </p:nvPicPr>
              <p:blipFill rotWithShape="1">
                <a:blip r:embed="rId6" cstate="print">
                  <a:extLst>
                    <a:ext uri="{BEBA8EAE-BF5A-486C-A8C5-ECC9F3942E4B}">
                      <a14:imgProps xmlns:a14="http://schemas.microsoft.com/office/drawing/2010/main">
                        <a14:imgLayer r:embed="rId5">
                          <a14:imgEffect>
                            <a14:backgroundRemoval t="3617" b="87884" l="4125" r="94750"/>
                          </a14:imgEffect>
                          <a14:imgEffect>
                            <a14:brightnessContrast bright="31000" contrast="-41000"/>
                          </a14:imgEffect>
                        </a14:imgLayer>
                      </a14:imgProps>
                    </a:ext>
                    <a:ext uri="{28A0092B-C50C-407E-A947-70E740481C1C}">
                      <a14:useLocalDpi xmlns:a14="http://schemas.microsoft.com/office/drawing/2010/main" val="0"/>
                    </a:ext>
                  </a:extLst>
                </a:blip>
                <a:srcRect l="8893" r="9509"/>
                <a:stretch/>
              </p:blipFill>
              <p:spPr bwMode="auto">
                <a:xfrm>
                  <a:off x="5131112" y="4059598"/>
                  <a:ext cx="1818184" cy="1540250"/>
                </a:xfrm>
                <a:prstGeom prst="rect">
                  <a:avLst/>
                </a:prstGeom>
                <a:noFill/>
                <a:extLst>
                  <a:ext uri="{909E8E84-426E-40DD-AFC4-6F175D3DCCD1}">
                    <a14:hiddenFill xmlns:a14="http://schemas.microsoft.com/office/drawing/2010/main">
                      <a:solidFill>
                        <a:srgbClr val="FFFFFF"/>
                      </a:solidFill>
                    </a14:hiddenFill>
                  </a:ext>
                </a:extLst>
              </p:spPr>
            </p:pic>
          </p:grpSp>
          <p:sp>
            <p:nvSpPr>
              <p:cNvPr id="128" name="TextBox 127"/>
              <p:cNvSpPr txBox="1"/>
              <p:nvPr/>
            </p:nvSpPr>
            <p:spPr>
              <a:xfrm rot="20631260">
                <a:off x="3748998" y="4278783"/>
                <a:ext cx="1097281" cy="338554"/>
              </a:xfrm>
              <a:prstGeom prst="rect">
                <a:avLst/>
              </a:prstGeom>
              <a:noFill/>
            </p:spPr>
            <p:txBody>
              <a:bodyPr wrap="square" rtlCol="0">
                <a:spAutoFit/>
              </a:bodyPr>
              <a:lstStyle/>
              <a:p>
                <a:r>
                  <a:rPr lang="de-CH" sz="1600" dirty="0" smtClean="0">
                    <a:solidFill>
                      <a:schemeClr val="tx1">
                        <a:lumMod val="65000"/>
                        <a:lumOff val="35000"/>
                      </a:schemeClr>
                    </a:solidFill>
                    <a:latin typeface="+mj-lt"/>
                  </a:rPr>
                  <a:t>shinyApp</a:t>
                </a:r>
                <a:endParaRPr lang="en-US" sz="1600" dirty="0">
                  <a:solidFill>
                    <a:schemeClr val="tx1">
                      <a:lumMod val="65000"/>
                      <a:lumOff val="35000"/>
                    </a:schemeClr>
                  </a:solidFill>
                  <a:latin typeface="+mj-lt"/>
                </a:endParaRPr>
              </a:p>
            </p:txBody>
          </p:sp>
        </p:grpSp>
        <p:sp>
          <p:nvSpPr>
            <p:cNvPr id="131" name="TextBox 130"/>
            <p:cNvSpPr txBox="1"/>
            <p:nvPr/>
          </p:nvSpPr>
          <p:spPr>
            <a:xfrm rot="20631260">
              <a:off x="9193783" y="4092178"/>
              <a:ext cx="913817" cy="338554"/>
            </a:xfrm>
            <a:prstGeom prst="rect">
              <a:avLst/>
            </a:prstGeom>
            <a:noFill/>
          </p:spPr>
          <p:txBody>
            <a:bodyPr wrap="square" rtlCol="0">
              <a:spAutoFit/>
            </a:bodyPr>
            <a:lstStyle/>
            <a:p>
              <a:pPr algn="ctr"/>
              <a:r>
                <a:rPr lang="de-CH" sz="1600" dirty="0" smtClean="0">
                  <a:solidFill>
                    <a:schemeClr val="tx1">
                      <a:lumMod val="65000"/>
                      <a:lumOff val="35000"/>
                    </a:schemeClr>
                  </a:solidFill>
                  <a:latin typeface="+mj-lt"/>
                </a:rPr>
                <a:t>QC</a:t>
              </a:r>
              <a:endParaRPr lang="en-US" sz="1600" dirty="0">
                <a:solidFill>
                  <a:schemeClr val="tx1">
                    <a:lumMod val="65000"/>
                    <a:lumOff val="35000"/>
                  </a:schemeClr>
                </a:solidFill>
                <a:latin typeface="+mj-lt"/>
              </a:endParaRPr>
            </a:p>
          </p:txBody>
        </p:sp>
      </p:grpSp>
      <p:grpSp>
        <p:nvGrpSpPr>
          <p:cNvPr id="137" name="Group 136"/>
          <p:cNvGrpSpPr/>
          <p:nvPr/>
        </p:nvGrpSpPr>
        <p:grpSpPr>
          <a:xfrm>
            <a:off x="7005209" y="4598413"/>
            <a:ext cx="1349292" cy="1274309"/>
            <a:chOff x="7005209" y="4598413"/>
            <a:chExt cx="1349292" cy="1274309"/>
          </a:xfrm>
        </p:grpSpPr>
        <p:grpSp>
          <p:nvGrpSpPr>
            <p:cNvPr id="121" name="Group 120"/>
            <p:cNvGrpSpPr/>
            <p:nvPr/>
          </p:nvGrpSpPr>
          <p:grpSpPr>
            <a:xfrm>
              <a:off x="7005209" y="4598413"/>
              <a:ext cx="1349292" cy="1274309"/>
              <a:chOff x="3496987" y="3863943"/>
              <a:chExt cx="1349292" cy="1274309"/>
            </a:xfrm>
          </p:grpSpPr>
          <p:grpSp>
            <p:nvGrpSpPr>
              <p:cNvPr id="122" name="Group 121"/>
              <p:cNvGrpSpPr/>
              <p:nvPr/>
            </p:nvGrpSpPr>
            <p:grpSpPr>
              <a:xfrm>
                <a:off x="3496987" y="3863943"/>
                <a:ext cx="1155031" cy="1274309"/>
                <a:chOff x="5131112" y="4059598"/>
                <a:chExt cx="1818184" cy="2005944"/>
              </a:xfrm>
            </p:grpSpPr>
            <p:pic>
              <p:nvPicPr>
                <p:cNvPr id="124" name="Picture 2" descr="Datei:Light Green Lego Brick.jpg"/>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rightnessContrast bright="31000" contrast="-41000"/>
                          </a14:imgEffect>
                        </a14:imgLayer>
                      </a14:imgProps>
                    </a:ext>
                    <a:ext uri="{28A0092B-C50C-407E-A947-70E740481C1C}">
                      <a14:useLocalDpi xmlns:a14="http://schemas.microsoft.com/office/drawing/2010/main" val="0"/>
                    </a:ext>
                  </a:extLst>
                </a:blip>
                <a:srcRect l="10252" r="8829"/>
                <a:stretch/>
              </p:blipFill>
              <p:spPr bwMode="auto">
                <a:xfrm>
                  <a:off x="5142676" y="4525292"/>
                  <a:ext cx="1803033" cy="1540250"/>
                </a:xfrm>
                <a:prstGeom prst="rect">
                  <a:avLst/>
                </a:prstGeom>
                <a:noFill/>
                <a:extLst>
                  <a:ext uri="{909E8E84-426E-40DD-AFC4-6F175D3DCCD1}">
                    <a14:hiddenFill xmlns:a14="http://schemas.microsoft.com/office/drawing/2010/main">
                      <a:solidFill>
                        <a:srgbClr val="FFFFFF"/>
                      </a:solidFill>
                    </a14:hiddenFill>
                  </a:ext>
                </a:extLst>
              </p:spPr>
            </p:pic>
            <p:pic>
              <p:nvPicPr>
                <p:cNvPr id="125" name="Picture 2" descr="Datei:Light Green Lego Brick.jpg"/>
                <p:cNvPicPr>
                  <a:picLocks noChangeAspect="1" noChangeArrowheads="1"/>
                </p:cNvPicPr>
                <p:nvPr/>
              </p:nvPicPr>
              <p:blipFill rotWithShape="1">
                <a:blip r:embed="rId6" cstate="print">
                  <a:extLst>
                    <a:ext uri="{BEBA8EAE-BF5A-486C-A8C5-ECC9F3942E4B}">
                      <a14:imgProps xmlns:a14="http://schemas.microsoft.com/office/drawing/2010/main">
                        <a14:imgLayer r:embed="rId5">
                          <a14:imgEffect>
                            <a14:backgroundRemoval t="3617" b="87884" l="4125" r="94750"/>
                          </a14:imgEffect>
                          <a14:imgEffect>
                            <a14:brightnessContrast bright="31000" contrast="-41000"/>
                          </a14:imgEffect>
                        </a14:imgLayer>
                      </a14:imgProps>
                    </a:ext>
                    <a:ext uri="{28A0092B-C50C-407E-A947-70E740481C1C}">
                      <a14:useLocalDpi xmlns:a14="http://schemas.microsoft.com/office/drawing/2010/main" val="0"/>
                    </a:ext>
                  </a:extLst>
                </a:blip>
                <a:srcRect l="8893" r="9509"/>
                <a:stretch/>
              </p:blipFill>
              <p:spPr bwMode="auto">
                <a:xfrm>
                  <a:off x="5131112" y="4059598"/>
                  <a:ext cx="1818184" cy="1540250"/>
                </a:xfrm>
                <a:prstGeom prst="rect">
                  <a:avLst/>
                </a:prstGeom>
                <a:noFill/>
                <a:extLst>
                  <a:ext uri="{909E8E84-426E-40DD-AFC4-6F175D3DCCD1}">
                    <a14:hiddenFill xmlns:a14="http://schemas.microsoft.com/office/drawing/2010/main">
                      <a:solidFill>
                        <a:srgbClr val="FFFFFF"/>
                      </a:solidFill>
                    </a14:hiddenFill>
                  </a:ext>
                </a:extLst>
              </p:spPr>
            </p:pic>
          </p:grpSp>
          <p:sp>
            <p:nvSpPr>
              <p:cNvPr id="123" name="TextBox 122"/>
              <p:cNvSpPr txBox="1"/>
              <p:nvPr/>
            </p:nvSpPr>
            <p:spPr>
              <a:xfrm rot="20631260">
                <a:off x="3748998" y="4278783"/>
                <a:ext cx="1097281" cy="338554"/>
              </a:xfrm>
              <a:prstGeom prst="rect">
                <a:avLst/>
              </a:prstGeom>
              <a:noFill/>
            </p:spPr>
            <p:txBody>
              <a:bodyPr wrap="square" rtlCol="0">
                <a:spAutoFit/>
              </a:bodyPr>
              <a:lstStyle/>
              <a:p>
                <a:r>
                  <a:rPr lang="de-CH" sz="1600" dirty="0" smtClean="0">
                    <a:solidFill>
                      <a:schemeClr val="tx1">
                        <a:lumMod val="65000"/>
                        <a:lumOff val="35000"/>
                      </a:schemeClr>
                    </a:solidFill>
                    <a:latin typeface="+mj-lt"/>
                  </a:rPr>
                  <a:t>shinyApp</a:t>
                </a:r>
                <a:endParaRPr lang="en-US" sz="1600" dirty="0">
                  <a:solidFill>
                    <a:schemeClr val="tx1">
                      <a:lumMod val="65000"/>
                      <a:lumOff val="35000"/>
                    </a:schemeClr>
                  </a:solidFill>
                  <a:latin typeface="+mj-lt"/>
                </a:endParaRPr>
              </a:p>
            </p:txBody>
          </p:sp>
        </p:grpSp>
        <p:sp>
          <p:nvSpPr>
            <p:cNvPr id="132" name="TextBox 131"/>
            <p:cNvSpPr txBox="1"/>
            <p:nvPr/>
          </p:nvSpPr>
          <p:spPr>
            <a:xfrm rot="20631260">
              <a:off x="7308772" y="5322038"/>
              <a:ext cx="913817" cy="338554"/>
            </a:xfrm>
            <a:prstGeom prst="rect">
              <a:avLst/>
            </a:prstGeom>
            <a:noFill/>
          </p:spPr>
          <p:txBody>
            <a:bodyPr wrap="square" rtlCol="0">
              <a:spAutoFit/>
            </a:bodyPr>
            <a:lstStyle/>
            <a:p>
              <a:pPr algn="ctr"/>
              <a:r>
                <a:rPr lang="de-CH" sz="1600" dirty="0" smtClean="0">
                  <a:solidFill>
                    <a:schemeClr val="tx1">
                      <a:lumMod val="65000"/>
                      <a:lumOff val="35000"/>
                    </a:schemeClr>
                  </a:solidFill>
                  <a:latin typeface="+mj-lt"/>
                </a:rPr>
                <a:t>t-test</a:t>
              </a:r>
              <a:endParaRPr lang="en-US" sz="1600" dirty="0">
                <a:solidFill>
                  <a:schemeClr val="tx1">
                    <a:lumMod val="65000"/>
                    <a:lumOff val="35000"/>
                  </a:schemeClr>
                </a:solidFill>
                <a:latin typeface="+mj-lt"/>
              </a:endParaRPr>
            </a:p>
          </p:txBody>
        </p:sp>
      </p:grpSp>
      <p:grpSp>
        <p:nvGrpSpPr>
          <p:cNvPr id="136" name="Group 135"/>
          <p:cNvGrpSpPr/>
          <p:nvPr/>
        </p:nvGrpSpPr>
        <p:grpSpPr>
          <a:xfrm>
            <a:off x="3399998" y="4469083"/>
            <a:ext cx="1349292" cy="1274309"/>
            <a:chOff x="3399998" y="4469083"/>
            <a:chExt cx="1349292" cy="1274309"/>
          </a:xfrm>
        </p:grpSpPr>
        <p:grpSp>
          <p:nvGrpSpPr>
            <p:cNvPr id="100" name="Group 99"/>
            <p:cNvGrpSpPr/>
            <p:nvPr/>
          </p:nvGrpSpPr>
          <p:grpSpPr>
            <a:xfrm>
              <a:off x="3399998" y="4469083"/>
              <a:ext cx="1349292" cy="1274309"/>
              <a:chOff x="3496987" y="3863943"/>
              <a:chExt cx="1349292" cy="1274309"/>
            </a:xfrm>
          </p:grpSpPr>
          <p:grpSp>
            <p:nvGrpSpPr>
              <p:cNvPr id="96" name="Group 95"/>
              <p:cNvGrpSpPr/>
              <p:nvPr/>
            </p:nvGrpSpPr>
            <p:grpSpPr>
              <a:xfrm>
                <a:off x="3496987" y="3863943"/>
                <a:ext cx="1155031" cy="1274309"/>
                <a:chOff x="5131112" y="4059598"/>
                <a:chExt cx="1818184" cy="2005944"/>
              </a:xfrm>
            </p:grpSpPr>
            <p:pic>
              <p:nvPicPr>
                <p:cNvPr id="97" name="Picture 2" descr="Datei:Light Green Lego Brick.jpg"/>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rightnessContrast bright="31000" contrast="-41000"/>
                          </a14:imgEffect>
                        </a14:imgLayer>
                      </a14:imgProps>
                    </a:ext>
                    <a:ext uri="{28A0092B-C50C-407E-A947-70E740481C1C}">
                      <a14:useLocalDpi xmlns:a14="http://schemas.microsoft.com/office/drawing/2010/main" val="0"/>
                    </a:ext>
                  </a:extLst>
                </a:blip>
                <a:srcRect l="10252" r="8829"/>
                <a:stretch/>
              </p:blipFill>
              <p:spPr bwMode="auto">
                <a:xfrm>
                  <a:off x="5142676" y="4525292"/>
                  <a:ext cx="1803033" cy="1540250"/>
                </a:xfrm>
                <a:prstGeom prst="rect">
                  <a:avLst/>
                </a:prstGeom>
                <a:noFill/>
                <a:extLst>
                  <a:ext uri="{909E8E84-426E-40DD-AFC4-6F175D3DCCD1}">
                    <a14:hiddenFill xmlns:a14="http://schemas.microsoft.com/office/drawing/2010/main">
                      <a:solidFill>
                        <a:srgbClr val="FFFFFF"/>
                      </a:solidFill>
                    </a14:hiddenFill>
                  </a:ext>
                </a:extLst>
              </p:spPr>
            </p:pic>
            <p:pic>
              <p:nvPicPr>
                <p:cNvPr id="98" name="Picture 2" descr="Datei:Light Green Lego Brick.jpg"/>
                <p:cNvPicPr>
                  <a:picLocks noChangeAspect="1" noChangeArrowheads="1"/>
                </p:cNvPicPr>
                <p:nvPr/>
              </p:nvPicPr>
              <p:blipFill rotWithShape="1">
                <a:blip r:embed="rId6" cstate="print">
                  <a:extLst>
                    <a:ext uri="{BEBA8EAE-BF5A-486C-A8C5-ECC9F3942E4B}">
                      <a14:imgProps xmlns:a14="http://schemas.microsoft.com/office/drawing/2010/main">
                        <a14:imgLayer r:embed="rId5">
                          <a14:imgEffect>
                            <a14:backgroundRemoval t="3617" b="87884" l="4125" r="94750"/>
                          </a14:imgEffect>
                          <a14:imgEffect>
                            <a14:brightnessContrast bright="31000" contrast="-41000"/>
                          </a14:imgEffect>
                        </a14:imgLayer>
                      </a14:imgProps>
                    </a:ext>
                    <a:ext uri="{28A0092B-C50C-407E-A947-70E740481C1C}">
                      <a14:useLocalDpi xmlns:a14="http://schemas.microsoft.com/office/drawing/2010/main" val="0"/>
                    </a:ext>
                  </a:extLst>
                </a:blip>
                <a:srcRect l="8893" r="9509"/>
                <a:stretch/>
              </p:blipFill>
              <p:spPr bwMode="auto">
                <a:xfrm>
                  <a:off x="5131112" y="4059598"/>
                  <a:ext cx="1818184" cy="1540250"/>
                </a:xfrm>
                <a:prstGeom prst="rect">
                  <a:avLst/>
                </a:prstGeom>
                <a:noFill/>
                <a:extLst>
                  <a:ext uri="{909E8E84-426E-40DD-AFC4-6F175D3DCCD1}">
                    <a14:hiddenFill xmlns:a14="http://schemas.microsoft.com/office/drawing/2010/main">
                      <a:solidFill>
                        <a:srgbClr val="FFFFFF"/>
                      </a:solidFill>
                    </a14:hiddenFill>
                  </a:ext>
                </a:extLst>
              </p:spPr>
            </p:pic>
          </p:grpSp>
          <p:sp>
            <p:nvSpPr>
              <p:cNvPr id="99" name="TextBox 98"/>
              <p:cNvSpPr txBox="1"/>
              <p:nvPr/>
            </p:nvSpPr>
            <p:spPr>
              <a:xfrm rot="20631260">
                <a:off x="3748998" y="4278783"/>
                <a:ext cx="1097281" cy="338554"/>
              </a:xfrm>
              <a:prstGeom prst="rect">
                <a:avLst/>
              </a:prstGeom>
              <a:noFill/>
            </p:spPr>
            <p:txBody>
              <a:bodyPr wrap="square" rtlCol="0">
                <a:spAutoFit/>
              </a:bodyPr>
              <a:lstStyle/>
              <a:p>
                <a:r>
                  <a:rPr lang="de-CH" sz="1600" dirty="0" smtClean="0">
                    <a:solidFill>
                      <a:schemeClr val="tx1">
                        <a:lumMod val="65000"/>
                        <a:lumOff val="35000"/>
                      </a:schemeClr>
                    </a:solidFill>
                    <a:latin typeface="+mj-lt"/>
                  </a:rPr>
                  <a:t>shinyApp</a:t>
                </a:r>
                <a:endParaRPr lang="en-US" sz="1600" dirty="0">
                  <a:solidFill>
                    <a:schemeClr val="tx1">
                      <a:lumMod val="65000"/>
                      <a:lumOff val="35000"/>
                    </a:schemeClr>
                  </a:solidFill>
                  <a:latin typeface="+mj-lt"/>
                </a:endParaRPr>
              </a:p>
            </p:txBody>
          </p:sp>
        </p:grpSp>
        <p:sp>
          <p:nvSpPr>
            <p:cNvPr id="133" name="TextBox 132"/>
            <p:cNvSpPr txBox="1"/>
            <p:nvPr/>
          </p:nvSpPr>
          <p:spPr>
            <a:xfrm rot="20631260">
              <a:off x="3695899" y="5173581"/>
              <a:ext cx="913817" cy="338554"/>
            </a:xfrm>
            <a:prstGeom prst="rect">
              <a:avLst/>
            </a:prstGeom>
            <a:noFill/>
          </p:spPr>
          <p:txBody>
            <a:bodyPr wrap="square" rtlCol="0">
              <a:spAutoFit/>
            </a:bodyPr>
            <a:lstStyle/>
            <a:p>
              <a:pPr algn="ctr"/>
              <a:r>
                <a:rPr lang="de-CH" sz="1600" dirty="0" smtClean="0">
                  <a:solidFill>
                    <a:schemeClr val="tx1">
                      <a:lumMod val="65000"/>
                      <a:lumOff val="35000"/>
                    </a:schemeClr>
                  </a:solidFill>
                  <a:latin typeface="+mj-lt"/>
                </a:rPr>
                <a:t>ggplot</a:t>
              </a:r>
              <a:endParaRPr lang="en-US" sz="1600" dirty="0">
                <a:solidFill>
                  <a:schemeClr val="tx1">
                    <a:lumMod val="65000"/>
                    <a:lumOff val="35000"/>
                  </a:schemeClr>
                </a:solidFill>
                <a:latin typeface="+mj-lt"/>
              </a:endParaRPr>
            </a:p>
          </p:txBody>
        </p:sp>
      </p:grpSp>
      <p:grpSp>
        <p:nvGrpSpPr>
          <p:cNvPr id="135" name="Group 134"/>
          <p:cNvGrpSpPr/>
          <p:nvPr/>
        </p:nvGrpSpPr>
        <p:grpSpPr>
          <a:xfrm>
            <a:off x="3373560" y="2389902"/>
            <a:ext cx="1349292" cy="1274309"/>
            <a:chOff x="3373560" y="2389902"/>
            <a:chExt cx="1349292" cy="1274309"/>
          </a:xfrm>
        </p:grpSpPr>
        <p:grpSp>
          <p:nvGrpSpPr>
            <p:cNvPr id="116" name="Group 115"/>
            <p:cNvGrpSpPr/>
            <p:nvPr/>
          </p:nvGrpSpPr>
          <p:grpSpPr>
            <a:xfrm>
              <a:off x="3373560" y="2389902"/>
              <a:ext cx="1349292" cy="1274309"/>
              <a:chOff x="3496987" y="3863943"/>
              <a:chExt cx="1349292" cy="1274309"/>
            </a:xfrm>
          </p:grpSpPr>
          <p:grpSp>
            <p:nvGrpSpPr>
              <p:cNvPr id="117" name="Group 116"/>
              <p:cNvGrpSpPr/>
              <p:nvPr/>
            </p:nvGrpSpPr>
            <p:grpSpPr>
              <a:xfrm>
                <a:off x="3496987" y="3863943"/>
                <a:ext cx="1155031" cy="1274309"/>
                <a:chOff x="5131112" y="4059598"/>
                <a:chExt cx="1818184" cy="2005944"/>
              </a:xfrm>
            </p:grpSpPr>
            <p:pic>
              <p:nvPicPr>
                <p:cNvPr id="119" name="Picture 2" descr="Datei:Light Green Lego Brick.jpg"/>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rightnessContrast bright="31000" contrast="-41000"/>
                          </a14:imgEffect>
                        </a14:imgLayer>
                      </a14:imgProps>
                    </a:ext>
                    <a:ext uri="{28A0092B-C50C-407E-A947-70E740481C1C}">
                      <a14:useLocalDpi xmlns:a14="http://schemas.microsoft.com/office/drawing/2010/main" val="0"/>
                    </a:ext>
                  </a:extLst>
                </a:blip>
                <a:srcRect l="10252" r="8829"/>
                <a:stretch/>
              </p:blipFill>
              <p:spPr bwMode="auto">
                <a:xfrm>
                  <a:off x="5142676" y="4525292"/>
                  <a:ext cx="1803033" cy="1540250"/>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2" descr="Datei:Light Green Lego Brick.jpg"/>
                <p:cNvPicPr>
                  <a:picLocks noChangeAspect="1" noChangeArrowheads="1"/>
                </p:cNvPicPr>
                <p:nvPr/>
              </p:nvPicPr>
              <p:blipFill rotWithShape="1">
                <a:blip r:embed="rId6" cstate="print">
                  <a:extLst>
                    <a:ext uri="{BEBA8EAE-BF5A-486C-A8C5-ECC9F3942E4B}">
                      <a14:imgProps xmlns:a14="http://schemas.microsoft.com/office/drawing/2010/main">
                        <a14:imgLayer r:embed="rId5">
                          <a14:imgEffect>
                            <a14:backgroundRemoval t="3617" b="87884" l="4125" r="94750"/>
                          </a14:imgEffect>
                          <a14:imgEffect>
                            <a14:brightnessContrast bright="31000" contrast="-41000"/>
                          </a14:imgEffect>
                        </a14:imgLayer>
                      </a14:imgProps>
                    </a:ext>
                    <a:ext uri="{28A0092B-C50C-407E-A947-70E740481C1C}">
                      <a14:useLocalDpi xmlns:a14="http://schemas.microsoft.com/office/drawing/2010/main" val="0"/>
                    </a:ext>
                  </a:extLst>
                </a:blip>
                <a:srcRect l="8893" r="9509"/>
                <a:stretch/>
              </p:blipFill>
              <p:spPr bwMode="auto">
                <a:xfrm>
                  <a:off x="5131112" y="4059598"/>
                  <a:ext cx="1818184" cy="1540250"/>
                </a:xfrm>
                <a:prstGeom prst="rect">
                  <a:avLst/>
                </a:prstGeom>
                <a:noFill/>
                <a:extLst>
                  <a:ext uri="{909E8E84-426E-40DD-AFC4-6F175D3DCCD1}">
                    <a14:hiddenFill xmlns:a14="http://schemas.microsoft.com/office/drawing/2010/main">
                      <a:solidFill>
                        <a:srgbClr val="FFFFFF"/>
                      </a:solidFill>
                    </a14:hiddenFill>
                  </a:ext>
                </a:extLst>
              </p:spPr>
            </p:pic>
          </p:grpSp>
          <p:sp>
            <p:nvSpPr>
              <p:cNvPr id="118" name="TextBox 117"/>
              <p:cNvSpPr txBox="1"/>
              <p:nvPr/>
            </p:nvSpPr>
            <p:spPr>
              <a:xfrm rot="20631260">
                <a:off x="3748998" y="4278783"/>
                <a:ext cx="1097281" cy="338554"/>
              </a:xfrm>
              <a:prstGeom prst="rect">
                <a:avLst/>
              </a:prstGeom>
              <a:noFill/>
            </p:spPr>
            <p:txBody>
              <a:bodyPr wrap="square" rtlCol="0">
                <a:spAutoFit/>
              </a:bodyPr>
              <a:lstStyle/>
              <a:p>
                <a:r>
                  <a:rPr lang="de-CH" sz="1600" dirty="0" smtClean="0">
                    <a:solidFill>
                      <a:schemeClr val="tx1">
                        <a:lumMod val="65000"/>
                        <a:lumOff val="35000"/>
                      </a:schemeClr>
                    </a:solidFill>
                    <a:latin typeface="+mj-lt"/>
                  </a:rPr>
                  <a:t>shinyApp</a:t>
                </a:r>
                <a:endParaRPr lang="en-US" sz="1600" dirty="0">
                  <a:solidFill>
                    <a:schemeClr val="tx1">
                      <a:lumMod val="65000"/>
                      <a:lumOff val="35000"/>
                    </a:schemeClr>
                  </a:solidFill>
                  <a:latin typeface="+mj-lt"/>
                </a:endParaRPr>
              </a:p>
            </p:txBody>
          </p:sp>
        </p:grpSp>
        <p:sp>
          <p:nvSpPr>
            <p:cNvPr id="134" name="TextBox 133"/>
            <p:cNvSpPr txBox="1"/>
            <p:nvPr/>
          </p:nvSpPr>
          <p:spPr>
            <a:xfrm rot="20631260">
              <a:off x="3653330" y="3123246"/>
              <a:ext cx="913817" cy="338554"/>
            </a:xfrm>
            <a:prstGeom prst="rect">
              <a:avLst/>
            </a:prstGeom>
            <a:noFill/>
          </p:spPr>
          <p:txBody>
            <a:bodyPr wrap="square" rtlCol="0">
              <a:spAutoFit/>
            </a:bodyPr>
            <a:lstStyle/>
            <a:p>
              <a:pPr algn="ctr"/>
              <a:r>
                <a:rPr lang="de-CH" sz="1600" dirty="0" smtClean="0">
                  <a:solidFill>
                    <a:schemeClr val="tx1">
                      <a:lumMod val="65000"/>
                      <a:lumOff val="35000"/>
                    </a:schemeClr>
                  </a:solidFill>
                  <a:latin typeface="+mj-lt"/>
                </a:rPr>
                <a:t>dose</a:t>
              </a:r>
              <a:endParaRPr lang="en-US" sz="1600" dirty="0">
                <a:solidFill>
                  <a:schemeClr val="tx1">
                    <a:lumMod val="65000"/>
                    <a:lumOff val="35000"/>
                  </a:schemeClr>
                </a:solidFill>
                <a:latin typeface="+mj-lt"/>
              </a:endParaRPr>
            </a:p>
          </p:txBody>
        </p:sp>
      </p:grpSp>
      <p:sp>
        <p:nvSpPr>
          <p:cNvPr id="3" name="Slide Number Placeholder 2"/>
          <p:cNvSpPr>
            <a:spLocks noGrp="1"/>
          </p:cNvSpPr>
          <p:nvPr>
            <p:ph type="sldNum" sz="quarter" idx="12"/>
          </p:nvPr>
        </p:nvSpPr>
        <p:spPr/>
        <p:txBody>
          <a:bodyPr/>
          <a:lstStyle/>
          <a:p>
            <a:fld id="{71F18206-3CFE-43A4-B2DC-9A718AC19900}" type="slidenum">
              <a:rPr lang="en-US" smtClean="0"/>
              <a:pPr/>
              <a:t>5</a:t>
            </a:fld>
            <a:endParaRPr lang="en-US"/>
          </a:p>
        </p:txBody>
      </p:sp>
    </p:spTree>
    <p:extLst>
      <p:ext uri="{BB962C8B-B14F-4D97-AF65-F5344CB8AC3E}">
        <p14:creationId xmlns:p14="http://schemas.microsoft.com/office/powerpoint/2010/main" val="1132040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Where to use shiny in Pharma?</a:t>
            </a:r>
            <a:endParaRPr lang="en-US" dirty="0"/>
          </a:p>
        </p:txBody>
      </p:sp>
      <p:sp>
        <p:nvSpPr>
          <p:cNvPr id="4" name="Text Placeholder 3"/>
          <p:cNvSpPr>
            <a:spLocks noGrp="1"/>
          </p:cNvSpPr>
          <p:nvPr>
            <p:ph type="body" sz="quarter" idx="13"/>
          </p:nvPr>
        </p:nvSpPr>
        <p:spPr/>
        <p:txBody>
          <a:bodyPr/>
          <a:lstStyle/>
          <a:p>
            <a:r>
              <a:rPr lang="de-CH" dirty="0" smtClean="0"/>
              <a:t>Two examples</a:t>
            </a:r>
            <a:endParaRPr lang="en-US" dirty="0"/>
          </a:p>
        </p:txBody>
      </p:sp>
      <p:sp>
        <p:nvSpPr>
          <p:cNvPr id="5" name="Text Placeholder 4"/>
          <p:cNvSpPr>
            <a:spLocks noGrp="1"/>
          </p:cNvSpPr>
          <p:nvPr>
            <p:ph type="body" sz="quarter" idx="14"/>
          </p:nvPr>
        </p:nvSpPr>
        <p:spPr/>
        <p:txBody>
          <a:bodyPr/>
          <a:lstStyle/>
          <a:p>
            <a:endParaRPr lang="en-US"/>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28239" t="30692" r="34968" b="22013"/>
          <a:stretch/>
        </p:blipFill>
        <p:spPr>
          <a:xfrm>
            <a:off x="4829540" y="2254845"/>
            <a:ext cx="1621399" cy="1563195"/>
          </a:xfrm>
          <a:prstGeom prst="rect">
            <a:avLst/>
          </a:prstGeom>
          <a:effectLst>
            <a:innerShdw>
              <a:prstClr val="black"/>
            </a:innerShdw>
          </a:effectLst>
        </p:spPr>
      </p:pic>
      <p:sp>
        <p:nvSpPr>
          <p:cNvPr id="11" name="TextBox 10"/>
          <p:cNvSpPr txBox="1"/>
          <p:nvPr/>
        </p:nvSpPr>
        <p:spPr>
          <a:xfrm>
            <a:off x="8581846" y="2851776"/>
            <a:ext cx="173103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Blood</a:t>
            </a:r>
          </a:p>
        </p:txBody>
      </p:sp>
      <p:sp>
        <p:nvSpPr>
          <p:cNvPr id="12" name="TextBox 11"/>
          <p:cNvSpPr txBox="1"/>
          <p:nvPr/>
        </p:nvSpPr>
        <p:spPr>
          <a:xfrm>
            <a:off x="1360097" y="5053201"/>
            <a:ext cx="172528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Doctor</a:t>
            </a:r>
            <a:endParaRPr lang="en-US" dirty="0">
              <a:solidFill>
                <a:schemeClr val="tx1">
                  <a:lumMod val="65000"/>
                  <a:lumOff val="35000"/>
                </a:schemeClr>
              </a:solidFill>
              <a:latin typeface="+mj-lt"/>
              <a:ea typeface="Roboto" panose="02000000000000000000" pitchFamily="2" charset="0"/>
            </a:endParaRPr>
          </a:p>
        </p:txBody>
      </p:sp>
      <p:sp>
        <p:nvSpPr>
          <p:cNvPr id="13" name="TextBox 12"/>
          <p:cNvSpPr txBox="1"/>
          <p:nvPr/>
        </p:nvSpPr>
        <p:spPr>
          <a:xfrm>
            <a:off x="8581846" y="5053201"/>
            <a:ext cx="173103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Data</a:t>
            </a:r>
          </a:p>
        </p:txBody>
      </p:sp>
      <p:sp>
        <p:nvSpPr>
          <p:cNvPr id="14" name="TextBox 13"/>
          <p:cNvSpPr txBox="1"/>
          <p:nvPr/>
        </p:nvSpPr>
        <p:spPr>
          <a:xfrm>
            <a:off x="4829540" y="5053201"/>
            <a:ext cx="1621400"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Test Result</a:t>
            </a:r>
          </a:p>
        </p:txBody>
      </p:sp>
      <p:sp>
        <p:nvSpPr>
          <p:cNvPr id="33" name="TextBox 32"/>
          <p:cNvSpPr txBox="1"/>
          <p:nvPr/>
        </p:nvSpPr>
        <p:spPr>
          <a:xfrm>
            <a:off x="1360097" y="2851776"/>
            <a:ext cx="172528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Treatment</a:t>
            </a:r>
            <a:endParaRPr lang="en-US" dirty="0">
              <a:solidFill>
                <a:schemeClr val="tx1">
                  <a:lumMod val="65000"/>
                  <a:lumOff val="35000"/>
                </a:schemeClr>
              </a:solidFill>
              <a:latin typeface="+mj-lt"/>
              <a:ea typeface="Roboto" panose="02000000000000000000" pitchFamily="2" charset="0"/>
            </a:endParaRPr>
          </a:p>
        </p:txBody>
      </p:sp>
      <p:cxnSp>
        <p:nvCxnSpPr>
          <p:cNvPr id="73" name="Straight Arrow Connector 72"/>
          <p:cNvCxnSpPr>
            <a:stCxn id="14" idx="1"/>
            <a:endCxn id="12" idx="3"/>
          </p:cNvCxnSpPr>
          <p:nvPr/>
        </p:nvCxnSpPr>
        <p:spPr>
          <a:xfrm flipH="1">
            <a:off x="3085381" y="5237867"/>
            <a:ext cx="1744159"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14" idx="0"/>
            <a:endCxn id="7" idx="2"/>
          </p:cNvCxnSpPr>
          <p:nvPr/>
        </p:nvCxnSpPr>
        <p:spPr>
          <a:xfrm flipV="1">
            <a:off x="5640240" y="3818040"/>
            <a:ext cx="0" cy="1235161"/>
          </a:xfrm>
          <a:prstGeom prst="straightConnector1">
            <a:avLst/>
          </a:prstGeom>
          <a:ln w="28575">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a:stCxn id="13" idx="1"/>
            <a:endCxn id="14" idx="3"/>
          </p:cNvCxnSpPr>
          <p:nvPr/>
        </p:nvCxnSpPr>
        <p:spPr>
          <a:xfrm flipH="1">
            <a:off x="6450940" y="5237867"/>
            <a:ext cx="2130906"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a:stCxn id="11" idx="2"/>
            <a:endCxn id="13" idx="0"/>
          </p:cNvCxnSpPr>
          <p:nvPr/>
        </p:nvCxnSpPr>
        <p:spPr>
          <a:xfrm>
            <a:off x="9447363" y="3221108"/>
            <a:ext cx="0" cy="1832093"/>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7" idx="3"/>
            <a:endCxn id="11" idx="1"/>
          </p:cNvCxnSpPr>
          <p:nvPr/>
        </p:nvCxnSpPr>
        <p:spPr>
          <a:xfrm flipV="1">
            <a:off x="6450939" y="3036442"/>
            <a:ext cx="2130907" cy="1"/>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a:stCxn id="33" idx="3"/>
            <a:endCxn id="7" idx="1"/>
          </p:cNvCxnSpPr>
          <p:nvPr/>
        </p:nvCxnSpPr>
        <p:spPr>
          <a:xfrm>
            <a:off x="3085381" y="3036442"/>
            <a:ext cx="1744159" cy="1"/>
          </a:xfrm>
          <a:prstGeom prst="straightConnector1">
            <a:avLst/>
          </a:prstGeom>
          <a:ln w="28575">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a:stCxn id="12" idx="0"/>
            <a:endCxn id="33" idx="2"/>
          </p:cNvCxnSpPr>
          <p:nvPr/>
        </p:nvCxnSpPr>
        <p:spPr>
          <a:xfrm flipV="1">
            <a:off x="2222739" y="3221108"/>
            <a:ext cx="0" cy="1832093"/>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38" name="Group 137"/>
          <p:cNvGrpSpPr/>
          <p:nvPr/>
        </p:nvGrpSpPr>
        <p:grpSpPr>
          <a:xfrm>
            <a:off x="8901120" y="3361575"/>
            <a:ext cx="1349291" cy="1274309"/>
            <a:chOff x="8901120" y="3361575"/>
            <a:chExt cx="1349291" cy="1274309"/>
          </a:xfrm>
        </p:grpSpPr>
        <p:grpSp>
          <p:nvGrpSpPr>
            <p:cNvPr id="126" name="Group 125"/>
            <p:cNvGrpSpPr/>
            <p:nvPr/>
          </p:nvGrpSpPr>
          <p:grpSpPr>
            <a:xfrm>
              <a:off x="8901120" y="3361575"/>
              <a:ext cx="1349291" cy="1274309"/>
              <a:chOff x="3496988" y="3863943"/>
              <a:chExt cx="1349291" cy="1274309"/>
            </a:xfrm>
          </p:grpSpPr>
          <p:grpSp>
            <p:nvGrpSpPr>
              <p:cNvPr id="127" name="Group 126"/>
              <p:cNvGrpSpPr/>
              <p:nvPr/>
            </p:nvGrpSpPr>
            <p:grpSpPr>
              <a:xfrm>
                <a:off x="3496988" y="3863943"/>
                <a:ext cx="1155031" cy="1274309"/>
                <a:chOff x="5131110" y="4059598"/>
                <a:chExt cx="1818183" cy="2005944"/>
              </a:xfrm>
            </p:grpSpPr>
            <p:pic>
              <p:nvPicPr>
                <p:cNvPr id="129" name="Picture 2" descr="Datei:Light Green Lego Brick.jpg"/>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rightnessContrast bright="31000" contrast="-41000"/>
                          </a14:imgEffect>
                        </a14:imgLayer>
                      </a14:imgProps>
                    </a:ext>
                    <a:ext uri="{28A0092B-C50C-407E-A947-70E740481C1C}">
                      <a14:useLocalDpi xmlns:a14="http://schemas.microsoft.com/office/drawing/2010/main" val="0"/>
                    </a:ext>
                  </a:extLst>
                </a:blip>
                <a:srcRect l="10252" r="8829"/>
                <a:stretch/>
              </p:blipFill>
              <p:spPr bwMode="auto">
                <a:xfrm>
                  <a:off x="5142676" y="4525292"/>
                  <a:ext cx="1803033" cy="1540250"/>
                </a:xfrm>
                <a:prstGeom prst="rect">
                  <a:avLst/>
                </a:prstGeom>
                <a:noFill/>
                <a:extLst>
                  <a:ext uri="{909E8E84-426E-40DD-AFC4-6F175D3DCCD1}">
                    <a14:hiddenFill xmlns:a14="http://schemas.microsoft.com/office/drawing/2010/main">
                      <a:solidFill>
                        <a:srgbClr val="FFFFFF"/>
                      </a:solidFill>
                    </a14:hiddenFill>
                  </a:ext>
                </a:extLst>
              </p:spPr>
            </p:pic>
            <p:pic>
              <p:nvPicPr>
                <p:cNvPr id="130" name="Picture 2" descr="Datei:Light Green Lego Brick.jpg"/>
                <p:cNvPicPr>
                  <a:picLocks noChangeAspect="1" noChangeArrowheads="1"/>
                </p:cNvPicPr>
                <p:nvPr/>
              </p:nvPicPr>
              <p:blipFill rotWithShape="1">
                <a:blip r:embed="rId6" cstate="print">
                  <a:extLst>
                    <a:ext uri="{BEBA8EAE-BF5A-486C-A8C5-ECC9F3942E4B}">
                      <a14:imgProps xmlns:a14="http://schemas.microsoft.com/office/drawing/2010/main">
                        <a14:imgLayer r:embed="rId5">
                          <a14:imgEffect>
                            <a14:backgroundRemoval t="3617" b="87884" l="4125" r="94750"/>
                          </a14:imgEffect>
                          <a14:imgEffect>
                            <a14:brightnessContrast bright="31000" contrast="-41000"/>
                          </a14:imgEffect>
                        </a14:imgLayer>
                      </a14:imgProps>
                    </a:ext>
                    <a:ext uri="{28A0092B-C50C-407E-A947-70E740481C1C}">
                      <a14:useLocalDpi xmlns:a14="http://schemas.microsoft.com/office/drawing/2010/main" val="0"/>
                    </a:ext>
                  </a:extLst>
                </a:blip>
                <a:srcRect l="8893" r="9509"/>
                <a:stretch/>
              </p:blipFill>
              <p:spPr bwMode="auto">
                <a:xfrm>
                  <a:off x="5131110" y="4059598"/>
                  <a:ext cx="1818183" cy="1540250"/>
                </a:xfrm>
                <a:prstGeom prst="rect">
                  <a:avLst/>
                </a:prstGeom>
                <a:noFill/>
                <a:extLst>
                  <a:ext uri="{909E8E84-426E-40DD-AFC4-6F175D3DCCD1}">
                    <a14:hiddenFill xmlns:a14="http://schemas.microsoft.com/office/drawing/2010/main">
                      <a:solidFill>
                        <a:srgbClr val="FFFFFF"/>
                      </a:solidFill>
                    </a14:hiddenFill>
                  </a:ext>
                </a:extLst>
              </p:spPr>
            </p:pic>
          </p:grpSp>
          <p:sp>
            <p:nvSpPr>
              <p:cNvPr id="128" name="TextBox 127"/>
              <p:cNvSpPr txBox="1"/>
              <p:nvPr/>
            </p:nvSpPr>
            <p:spPr>
              <a:xfrm rot="20631260">
                <a:off x="3748998" y="4278783"/>
                <a:ext cx="1097281" cy="338554"/>
              </a:xfrm>
              <a:prstGeom prst="rect">
                <a:avLst/>
              </a:prstGeom>
              <a:noFill/>
            </p:spPr>
            <p:txBody>
              <a:bodyPr wrap="square" rtlCol="0">
                <a:spAutoFit/>
              </a:bodyPr>
              <a:lstStyle/>
              <a:p>
                <a:r>
                  <a:rPr lang="de-CH" sz="1600" dirty="0" smtClean="0">
                    <a:solidFill>
                      <a:schemeClr val="tx1">
                        <a:lumMod val="65000"/>
                        <a:lumOff val="35000"/>
                      </a:schemeClr>
                    </a:solidFill>
                    <a:latin typeface="+mj-lt"/>
                  </a:rPr>
                  <a:t>shinyApp</a:t>
                </a:r>
                <a:endParaRPr lang="en-US" sz="1600" dirty="0">
                  <a:solidFill>
                    <a:schemeClr val="tx1">
                      <a:lumMod val="65000"/>
                      <a:lumOff val="35000"/>
                    </a:schemeClr>
                  </a:solidFill>
                  <a:latin typeface="+mj-lt"/>
                </a:endParaRPr>
              </a:p>
            </p:txBody>
          </p:sp>
        </p:grpSp>
        <p:sp>
          <p:nvSpPr>
            <p:cNvPr id="131" name="TextBox 130"/>
            <p:cNvSpPr txBox="1"/>
            <p:nvPr/>
          </p:nvSpPr>
          <p:spPr>
            <a:xfrm rot="20631260">
              <a:off x="9193783" y="4092178"/>
              <a:ext cx="913817" cy="338554"/>
            </a:xfrm>
            <a:prstGeom prst="rect">
              <a:avLst/>
            </a:prstGeom>
            <a:noFill/>
          </p:spPr>
          <p:txBody>
            <a:bodyPr wrap="square" rtlCol="0">
              <a:spAutoFit/>
            </a:bodyPr>
            <a:lstStyle/>
            <a:p>
              <a:pPr algn="ctr"/>
              <a:r>
                <a:rPr lang="de-CH" sz="1600" dirty="0" smtClean="0">
                  <a:solidFill>
                    <a:schemeClr val="tx1">
                      <a:lumMod val="65000"/>
                      <a:lumOff val="35000"/>
                    </a:schemeClr>
                  </a:solidFill>
                  <a:latin typeface="+mj-lt"/>
                </a:rPr>
                <a:t>QC</a:t>
              </a:r>
              <a:endParaRPr lang="en-US" sz="1600" dirty="0">
                <a:solidFill>
                  <a:schemeClr val="tx1">
                    <a:lumMod val="65000"/>
                    <a:lumOff val="35000"/>
                  </a:schemeClr>
                </a:solidFill>
                <a:latin typeface="+mj-lt"/>
              </a:endParaRPr>
            </a:p>
          </p:txBody>
        </p:sp>
      </p:grpSp>
      <p:grpSp>
        <p:nvGrpSpPr>
          <p:cNvPr id="137" name="Group 136"/>
          <p:cNvGrpSpPr/>
          <p:nvPr/>
        </p:nvGrpSpPr>
        <p:grpSpPr>
          <a:xfrm>
            <a:off x="7005209" y="4598413"/>
            <a:ext cx="1349292" cy="1274309"/>
            <a:chOff x="7005209" y="4598413"/>
            <a:chExt cx="1349292" cy="1274309"/>
          </a:xfrm>
        </p:grpSpPr>
        <p:grpSp>
          <p:nvGrpSpPr>
            <p:cNvPr id="121" name="Group 120"/>
            <p:cNvGrpSpPr/>
            <p:nvPr/>
          </p:nvGrpSpPr>
          <p:grpSpPr>
            <a:xfrm>
              <a:off x="7005209" y="4598413"/>
              <a:ext cx="1349292" cy="1274309"/>
              <a:chOff x="3496987" y="3863943"/>
              <a:chExt cx="1349292" cy="1274309"/>
            </a:xfrm>
          </p:grpSpPr>
          <p:grpSp>
            <p:nvGrpSpPr>
              <p:cNvPr id="122" name="Group 121"/>
              <p:cNvGrpSpPr/>
              <p:nvPr/>
            </p:nvGrpSpPr>
            <p:grpSpPr>
              <a:xfrm>
                <a:off x="3496987" y="3863943"/>
                <a:ext cx="1155031" cy="1274309"/>
                <a:chOff x="5131112" y="4059598"/>
                <a:chExt cx="1818184" cy="2005944"/>
              </a:xfrm>
            </p:grpSpPr>
            <p:pic>
              <p:nvPicPr>
                <p:cNvPr id="124" name="Picture 2" descr="Datei:Light Green Lego Brick.jpg"/>
                <p:cNvPicPr>
                  <a:picLocks noChangeAspect="1" noChangeArrowheads="1"/>
                </p:cNvPicPr>
                <p:nvPr/>
              </p:nvPicPr>
              <p:blipFill rotWithShape="1">
                <a:blip r:embed="rId4" cstate="print">
                  <a:lum bright="70000" contrast="-70000"/>
                  <a:extLst>
                    <a:ext uri="{BEBA8EAE-BF5A-486C-A8C5-ECC9F3942E4B}">
                      <a14:imgProps xmlns:a14="http://schemas.microsoft.com/office/drawing/2010/main">
                        <a14:imgLayer r:embed="rId5">
                          <a14:imgEffect>
                            <a14:brightnessContrast bright="31000" contrast="-41000"/>
                          </a14:imgEffect>
                        </a14:imgLayer>
                      </a14:imgProps>
                    </a:ext>
                    <a:ext uri="{28A0092B-C50C-407E-A947-70E740481C1C}">
                      <a14:useLocalDpi xmlns:a14="http://schemas.microsoft.com/office/drawing/2010/main" val="0"/>
                    </a:ext>
                  </a:extLst>
                </a:blip>
                <a:srcRect l="10252" r="8829"/>
                <a:stretch/>
              </p:blipFill>
              <p:spPr bwMode="auto">
                <a:xfrm>
                  <a:off x="5142676" y="4525292"/>
                  <a:ext cx="1803033" cy="1540250"/>
                </a:xfrm>
                <a:prstGeom prst="rect">
                  <a:avLst/>
                </a:prstGeom>
                <a:noFill/>
                <a:extLst>
                  <a:ext uri="{909E8E84-426E-40DD-AFC4-6F175D3DCCD1}">
                    <a14:hiddenFill xmlns:a14="http://schemas.microsoft.com/office/drawing/2010/main">
                      <a:solidFill>
                        <a:srgbClr val="FFFFFF"/>
                      </a:solidFill>
                    </a14:hiddenFill>
                  </a:ext>
                </a:extLst>
              </p:spPr>
            </p:pic>
            <p:pic>
              <p:nvPicPr>
                <p:cNvPr id="125" name="Picture 2" descr="Datei:Light Green Lego Brick.jpg"/>
                <p:cNvPicPr>
                  <a:picLocks noChangeAspect="1" noChangeArrowheads="1"/>
                </p:cNvPicPr>
                <p:nvPr/>
              </p:nvPicPr>
              <p:blipFill rotWithShape="1">
                <a:blip r:embed="rId6" cstate="print">
                  <a:lum bright="70000" contrast="-70000"/>
                  <a:extLst>
                    <a:ext uri="{BEBA8EAE-BF5A-486C-A8C5-ECC9F3942E4B}">
                      <a14:imgProps xmlns:a14="http://schemas.microsoft.com/office/drawing/2010/main">
                        <a14:imgLayer r:embed="rId5">
                          <a14:imgEffect>
                            <a14:backgroundRemoval t="3617" b="87884" l="4125" r="94750"/>
                          </a14:imgEffect>
                          <a14:imgEffect>
                            <a14:brightnessContrast bright="31000" contrast="-41000"/>
                          </a14:imgEffect>
                        </a14:imgLayer>
                      </a14:imgProps>
                    </a:ext>
                    <a:ext uri="{28A0092B-C50C-407E-A947-70E740481C1C}">
                      <a14:useLocalDpi xmlns:a14="http://schemas.microsoft.com/office/drawing/2010/main" val="0"/>
                    </a:ext>
                  </a:extLst>
                </a:blip>
                <a:srcRect l="8893" r="9509"/>
                <a:stretch/>
              </p:blipFill>
              <p:spPr bwMode="auto">
                <a:xfrm>
                  <a:off x="5131112" y="4059598"/>
                  <a:ext cx="1818184" cy="1540250"/>
                </a:xfrm>
                <a:prstGeom prst="rect">
                  <a:avLst/>
                </a:prstGeom>
                <a:noFill/>
                <a:extLst>
                  <a:ext uri="{909E8E84-426E-40DD-AFC4-6F175D3DCCD1}">
                    <a14:hiddenFill xmlns:a14="http://schemas.microsoft.com/office/drawing/2010/main">
                      <a:solidFill>
                        <a:srgbClr val="FFFFFF"/>
                      </a:solidFill>
                    </a14:hiddenFill>
                  </a:ext>
                </a:extLst>
              </p:spPr>
            </p:pic>
          </p:grpSp>
          <p:sp>
            <p:nvSpPr>
              <p:cNvPr id="123" name="TextBox 122"/>
              <p:cNvSpPr txBox="1"/>
              <p:nvPr/>
            </p:nvSpPr>
            <p:spPr>
              <a:xfrm rot="20631260">
                <a:off x="3748998" y="4278783"/>
                <a:ext cx="1097281" cy="338554"/>
              </a:xfrm>
              <a:prstGeom prst="rect">
                <a:avLst/>
              </a:prstGeom>
              <a:noFill/>
            </p:spPr>
            <p:txBody>
              <a:bodyPr wrap="square" rtlCol="0">
                <a:spAutoFit/>
              </a:bodyPr>
              <a:lstStyle/>
              <a:p>
                <a:r>
                  <a:rPr lang="de-CH" sz="1600" dirty="0" smtClean="0">
                    <a:solidFill>
                      <a:schemeClr val="bg2"/>
                    </a:solidFill>
                    <a:latin typeface="+mj-lt"/>
                  </a:rPr>
                  <a:t>shinyApp</a:t>
                </a:r>
                <a:endParaRPr lang="en-US" sz="1600" dirty="0">
                  <a:solidFill>
                    <a:schemeClr val="bg2"/>
                  </a:solidFill>
                  <a:latin typeface="+mj-lt"/>
                </a:endParaRPr>
              </a:p>
            </p:txBody>
          </p:sp>
        </p:grpSp>
        <p:sp>
          <p:nvSpPr>
            <p:cNvPr id="132" name="TextBox 131"/>
            <p:cNvSpPr txBox="1"/>
            <p:nvPr/>
          </p:nvSpPr>
          <p:spPr>
            <a:xfrm rot="20631260">
              <a:off x="7308772" y="5322038"/>
              <a:ext cx="913817" cy="338554"/>
            </a:xfrm>
            <a:prstGeom prst="rect">
              <a:avLst/>
            </a:prstGeom>
            <a:noFill/>
          </p:spPr>
          <p:txBody>
            <a:bodyPr wrap="square" rtlCol="0">
              <a:spAutoFit/>
            </a:bodyPr>
            <a:lstStyle/>
            <a:p>
              <a:pPr algn="ctr"/>
              <a:r>
                <a:rPr lang="de-CH" sz="1600" dirty="0" smtClean="0">
                  <a:solidFill>
                    <a:schemeClr val="bg2"/>
                  </a:solidFill>
                  <a:latin typeface="+mj-lt"/>
                </a:rPr>
                <a:t>t-test</a:t>
              </a:r>
              <a:endParaRPr lang="en-US" sz="1600" dirty="0">
                <a:solidFill>
                  <a:schemeClr val="bg2"/>
                </a:solidFill>
                <a:latin typeface="+mj-lt"/>
              </a:endParaRPr>
            </a:p>
          </p:txBody>
        </p:sp>
      </p:grpSp>
      <p:grpSp>
        <p:nvGrpSpPr>
          <p:cNvPr id="136" name="Group 135"/>
          <p:cNvGrpSpPr/>
          <p:nvPr/>
        </p:nvGrpSpPr>
        <p:grpSpPr>
          <a:xfrm>
            <a:off x="3399998" y="4469083"/>
            <a:ext cx="1349292" cy="1274309"/>
            <a:chOff x="3399998" y="4469083"/>
            <a:chExt cx="1349292" cy="1274309"/>
          </a:xfrm>
        </p:grpSpPr>
        <p:grpSp>
          <p:nvGrpSpPr>
            <p:cNvPr id="100" name="Group 99"/>
            <p:cNvGrpSpPr/>
            <p:nvPr/>
          </p:nvGrpSpPr>
          <p:grpSpPr>
            <a:xfrm>
              <a:off x="3399998" y="4469083"/>
              <a:ext cx="1349292" cy="1274309"/>
              <a:chOff x="3496987" y="3863943"/>
              <a:chExt cx="1349292" cy="1274309"/>
            </a:xfrm>
          </p:grpSpPr>
          <p:grpSp>
            <p:nvGrpSpPr>
              <p:cNvPr id="96" name="Group 95"/>
              <p:cNvGrpSpPr/>
              <p:nvPr/>
            </p:nvGrpSpPr>
            <p:grpSpPr>
              <a:xfrm>
                <a:off x="3496987" y="3863943"/>
                <a:ext cx="1155031" cy="1274309"/>
                <a:chOff x="5131112" y="4059598"/>
                <a:chExt cx="1818184" cy="2005944"/>
              </a:xfrm>
            </p:grpSpPr>
            <p:pic>
              <p:nvPicPr>
                <p:cNvPr id="97" name="Picture 2" descr="Datei:Light Green Lego Brick.jpg"/>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rightnessContrast bright="31000" contrast="-41000"/>
                          </a14:imgEffect>
                        </a14:imgLayer>
                      </a14:imgProps>
                    </a:ext>
                    <a:ext uri="{28A0092B-C50C-407E-A947-70E740481C1C}">
                      <a14:useLocalDpi xmlns:a14="http://schemas.microsoft.com/office/drawing/2010/main" val="0"/>
                    </a:ext>
                  </a:extLst>
                </a:blip>
                <a:srcRect l="10252" r="8829"/>
                <a:stretch/>
              </p:blipFill>
              <p:spPr bwMode="auto">
                <a:xfrm>
                  <a:off x="5142676" y="4525292"/>
                  <a:ext cx="1803033" cy="1540250"/>
                </a:xfrm>
                <a:prstGeom prst="rect">
                  <a:avLst/>
                </a:prstGeom>
                <a:noFill/>
                <a:extLst>
                  <a:ext uri="{909E8E84-426E-40DD-AFC4-6F175D3DCCD1}">
                    <a14:hiddenFill xmlns:a14="http://schemas.microsoft.com/office/drawing/2010/main">
                      <a:solidFill>
                        <a:srgbClr val="FFFFFF"/>
                      </a:solidFill>
                    </a14:hiddenFill>
                  </a:ext>
                </a:extLst>
              </p:spPr>
            </p:pic>
            <p:pic>
              <p:nvPicPr>
                <p:cNvPr id="98" name="Picture 2" descr="Datei:Light Green Lego Brick.jpg"/>
                <p:cNvPicPr>
                  <a:picLocks noChangeAspect="1" noChangeArrowheads="1"/>
                </p:cNvPicPr>
                <p:nvPr/>
              </p:nvPicPr>
              <p:blipFill rotWithShape="1">
                <a:blip r:embed="rId6" cstate="print">
                  <a:extLst>
                    <a:ext uri="{BEBA8EAE-BF5A-486C-A8C5-ECC9F3942E4B}">
                      <a14:imgProps xmlns:a14="http://schemas.microsoft.com/office/drawing/2010/main">
                        <a14:imgLayer r:embed="rId5">
                          <a14:imgEffect>
                            <a14:backgroundRemoval t="3617" b="87884" l="4125" r="94750"/>
                          </a14:imgEffect>
                          <a14:imgEffect>
                            <a14:brightnessContrast bright="31000" contrast="-41000"/>
                          </a14:imgEffect>
                        </a14:imgLayer>
                      </a14:imgProps>
                    </a:ext>
                    <a:ext uri="{28A0092B-C50C-407E-A947-70E740481C1C}">
                      <a14:useLocalDpi xmlns:a14="http://schemas.microsoft.com/office/drawing/2010/main" val="0"/>
                    </a:ext>
                  </a:extLst>
                </a:blip>
                <a:srcRect l="8893" r="9509"/>
                <a:stretch/>
              </p:blipFill>
              <p:spPr bwMode="auto">
                <a:xfrm>
                  <a:off x="5131112" y="4059598"/>
                  <a:ext cx="1818184" cy="1540250"/>
                </a:xfrm>
                <a:prstGeom prst="rect">
                  <a:avLst/>
                </a:prstGeom>
                <a:noFill/>
                <a:extLst>
                  <a:ext uri="{909E8E84-426E-40DD-AFC4-6F175D3DCCD1}">
                    <a14:hiddenFill xmlns:a14="http://schemas.microsoft.com/office/drawing/2010/main">
                      <a:solidFill>
                        <a:srgbClr val="FFFFFF"/>
                      </a:solidFill>
                    </a14:hiddenFill>
                  </a:ext>
                </a:extLst>
              </p:spPr>
            </p:pic>
          </p:grpSp>
          <p:sp>
            <p:nvSpPr>
              <p:cNvPr id="99" name="TextBox 98"/>
              <p:cNvSpPr txBox="1"/>
              <p:nvPr/>
            </p:nvSpPr>
            <p:spPr>
              <a:xfrm rot="20631260">
                <a:off x="3748998" y="4278783"/>
                <a:ext cx="1097281" cy="338554"/>
              </a:xfrm>
              <a:prstGeom prst="rect">
                <a:avLst/>
              </a:prstGeom>
              <a:noFill/>
            </p:spPr>
            <p:txBody>
              <a:bodyPr wrap="square" rtlCol="0">
                <a:spAutoFit/>
              </a:bodyPr>
              <a:lstStyle/>
              <a:p>
                <a:r>
                  <a:rPr lang="de-CH" sz="1600" dirty="0" smtClean="0">
                    <a:solidFill>
                      <a:schemeClr val="tx1">
                        <a:lumMod val="65000"/>
                        <a:lumOff val="35000"/>
                      </a:schemeClr>
                    </a:solidFill>
                    <a:latin typeface="+mj-lt"/>
                  </a:rPr>
                  <a:t>shinyApp</a:t>
                </a:r>
                <a:endParaRPr lang="en-US" sz="1600" dirty="0">
                  <a:solidFill>
                    <a:schemeClr val="tx1">
                      <a:lumMod val="65000"/>
                      <a:lumOff val="35000"/>
                    </a:schemeClr>
                  </a:solidFill>
                  <a:latin typeface="+mj-lt"/>
                </a:endParaRPr>
              </a:p>
            </p:txBody>
          </p:sp>
        </p:grpSp>
        <p:sp>
          <p:nvSpPr>
            <p:cNvPr id="133" name="TextBox 132"/>
            <p:cNvSpPr txBox="1"/>
            <p:nvPr/>
          </p:nvSpPr>
          <p:spPr>
            <a:xfrm rot="20631260">
              <a:off x="3695899" y="5173581"/>
              <a:ext cx="913817" cy="338554"/>
            </a:xfrm>
            <a:prstGeom prst="rect">
              <a:avLst/>
            </a:prstGeom>
            <a:noFill/>
          </p:spPr>
          <p:txBody>
            <a:bodyPr wrap="square" rtlCol="0">
              <a:spAutoFit/>
            </a:bodyPr>
            <a:lstStyle/>
            <a:p>
              <a:pPr algn="ctr"/>
              <a:r>
                <a:rPr lang="de-CH" sz="1600" dirty="0" smtClean="0">
                  <a:solidFill>
                    <a:schemeClr val="tx1">
                      <a:lumMod val="65000"/>
                      <a:lumOff val="35000"/>
                    </a:schemeClr>
                  </a:solidFill>
                  <a:latin typeface="+mj-lt"/>
                </a:rPr>
                <a:t>ggplot</a:t>
              </a:r>
              <a:endParaRPr lang="en-US" sz="1600" dirty="0">
                <a:solidFill>
                  <a:schemeClr val="tx1">
                    <a:lumMod val="65000"/>
                    <a:lumOff val="35000"/>
                  </a:schemeClr>
                </a:solidFill>
                <a:latin typeface="+mj-lt"/>
              </a:endParaRPr>
            </a:p>
          </p:txBody>
        </p:sp>
      </p:grpSp>
      <p:grpSp>
        <p:nvGrpSpPr>
          <p:cNvPr id="135" name="Group 134"/>
          <p:cNvGrpSpPr/>
          <p:nvPr/>
        </p:nvGrpSpPr>
        <p:grpSpPr>
          <a:xfrm>
            <a:off x="3373560" y="2389902"/>
            <a:ext cx="1349292" cy="1274309"/>
            <a:chOff x="3373560" y="2389902"/>
            <a:chExt cx="1349292" cy="1274309"/>
          </a:xfrm>
        </p:grpSpPr>
        <p:grpSp>
          <p:nvGrpSpPr>
            <p:cNvPr id="116" name="Group 115"/>
            <p:cNvGrpSpPr/>
            <p:nvPr/>
          </p:nvGrpSpPr>
          <p:grpSpPr>
            <a:xfrm>
              <a:off x="3373560" y="2389902"/>
              <a:ext cx="1349292" cy="1274309"/>
              <a:chOff x="3496987" y="3863943"/>
              <a:chExt cx="1349292" cy="1274309"/>
            </a:xfrm>
          </p:grpSpPr>
          <p:grpSp>
            <p:nvGrpSpPr>
              <p:cNvPr id="117" name="Group 116"/>
              <p:cNvGrpSpPr/>
              <p:nvPr/>
            </p:nvGrpSpPr>
            <p:grpSpPr>
              <a:xfrm>
                <a:off x="3496987" y="3863943"/>
                <a:ext cx="1155031" cy="1274309"/>
                <a:chOff x="5131112" y="4059598"/>
                <a:chExt cx="1818184" cy="2005944"/>
              </a:xfrm>
            </p:grpSpPr>
            <p:pic>
              <p:nvPicPr>
                <p:cNvPr id="119" name="Picture 2" descr="Datei:Light Green Lego Brick.jpg"/>
                <p:cNvPicPr>
                  <a:picLocks noChangeAspect="1" noChangeArrowheads="1"/>
                </p:cNvPicPr>
                <p:nvPr/>
              </p:nvPicPr>
              <p:blipFill rotWithShape="1">
                <a:blip r:embed="rId4" cstate="print">
                  <a:lum bright="70000" contrast="-70000"/>
                  <a:extLst>
                    <a:ext uri="{BEBA8EAE-BF5A-486C-A8C5-ECC9F3942E4B}">
                      <a14:imgProps xmlns:a14="http://schemas.microsoft.com/office/drawing/2010/main">
                        <a14:imgLayer r:embed="rId5">
                          <a14:imgEffect>
                            <a14:brightnessContrast bright="31000" contrast="-41000"/>
                          </a14:imgEffect>
                        </a14:imgLayer>
                      </a14:imgProps>
                    </a:ext>
                    <a:ext uri="{28A0092B-C50C-407E-A947-70E740481C1C}">
                      <a14:useLocalDpi xmlns:a14="http://schemas.microsoft.com/office/drawing/2010/main" val="0"/>
                    </a:ext>
                  </a:extLst>
                </a:blip>
                <a:srcRect l="10252" r="8829"/>
                <a:stretch/>
              </p:blipFill>
              <p:spPr bwMode="auto">
                <a:xfrm>
                  <a:off x="5142676" y="4525292"/>
                  <a:ext cx="1803033" cy="1540250"/>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2" descr="Datei:Light Green Lego Brick.jpg"/>
                <p:cNvPicPr>
                  <a:picLocks noChangeAspect="1" noChangeArrowheads="1"/>
                </p:cNvPicPr>
                <p:nvPr/>
              </p:nvPicPr>
              <p:blipFill rotWithShape="1">
                <a:blip r:embed="rId6" cstate="print">
                  <a:lum bright="70000" contrast="-70000"/>
                  <a:extLst>
                    <a:ext uri="{BEBA8EAE-BF5A-486C-A8C5-ECC9F3942E4B}">
                      <a14:imgProps xmlns:a14="http://schemas.microsoft.com/office/drawing/2010/main">
                        <a14:imgLayer r:embed="rId5">
                          <a14:imgEffect>
                            <a14:backgroundRemoval t="3617" b="87884" l="4125" r="94750"/>
                          </a14:imgEffect>
                          <a14:imgEffect>
                            <a14:brightnessContrast bright="31000" contrast="-41000"/>
                          </a14:imgEffect>
                        </a14:imgLayer>
                      </a14:imgProps>
                    </a:ext>
                    <a:ext uri="{28A0092B-C50C-407E-A947-70E740481C1C}">
                      <a14:useLocalDpi xmlns:a14="http://schemas.microsoft.com/office/drawing/2010/main" val="0"/>
                    </a:ext>
                  </a:extLst>
                </a:blip>
                <a:srcRect l="8893" r="9509"/>
                <a:stretch/>
              </p:blipFill>
              <p:spPr bwMode="auto">
                <a:xfrm>
                  <a:off x="5131112" y="4059598"/>
                  <a:ext cx="1818184" cy="1540250"/>
                </a:xfrm>
                <a:prstGeom prst="rect">
                  <a:avLst/>
                </a:prstGeom>
                <a:noFill/>
                <a:extLst>
                  <a:ext uri="{909E8E84-426E-40DD-AFC4-6F175D3DCCD1}">
                    <a14:hiddenFill xmlns:a14="http://schemas.microsoft.com/office/drawing/2010/main">
                      <a:solidFill>
                        <a:srgbClr val="FFFFFF"/>
                      </a:solidFill>
                    </a14:hiddenFill>
                  </a:ext>
                </a:extLst>
              </p:spPr>
            </p:pic>
          </p:grpSp>
          <p:sp>
            <p:nvSpPr>
              <p:cNvPr id="118" name="TextBox 117"/>
              <p:cNvSpPr txBox="1"/>
              <p:nvPr/>
            </p:nvSpPr>
            <p:spPr>
              <a:xfrm rot="20631260">
                <a:off x="3748998" y="4278783"/>
                <a:ext cx="1097281" cy="338554"/>
              </a:xfrm>
              <a:prstGeom prst="rect">
                <a:avLst/>
              </a:prstGeom>
              <a:noFill/>
            </p:spPr>
            <p:txBody>
              <a:bodyPr wrap="square" rtlCol="0">
                <a:spAutoFit/>
              </a:bodyPr>
              <a:lstStyle/>
              <a:p>
                <a:r>
                  <a:rPr lang="de-CH" sz="1600" dirty="0" smtClean="0">
                    <a:solidFill>
                      <a:schemeClr val="bg2"/>
                    </a:solidFill>
                    <a:latin typeface="+mj-lt"/>
                  </a:rPr>
                  <a:t>shinyApp</a:t>
                </a:r>
                <a:endParaRPr lang="en-US" sz="1600" dirty="0">
                  <a:solidFill>
                    <a:schemeClr val="bg2"/>
                  </a:solidFill>
                  <a:latin typeface="+mj-lt"/>
                </a:endParaRPr>
              </a:p>
            </p:txBody>
          </p:sp>
        </p:grpSp>
        <p:sp>
          <p:nvSpPr>
            <p:cNvPr id="134" name="TextBox 133"/>
            <p:cNvSpPr txBox="1"/>
            <p:nvPr/>
          </p:nvSpPr>
          <p:spPr>
            <a:xfrm rot="20631260">
              <a:off x="3653330" y="3123246"/>
              <a:ext cx="913817" cy="338554"/>
            </a:xfrm>
            <a:prstGeom prst="rect">
              <a:avLst/>
            </a:prstGeom>
            <a:noFill/>
          </p:spPr>
          <p:txBody>
            <a:bodyPr wrap="square" rtlCol="0">
              <a:spAutoFit/>
            </a:bodyPr>
            <a:lstStyle/>
            <a:p>
              <a:pPr algn="ctr"/>
              <a:r>
                <a:rPr lang="de-CH" sz="1600" dirty="0" smtClean="0">
                  <a:solidFill>
                    <a:schemeClr val="bg2"/>
                  </a:solidFill>
                  <a:latin typeface="+mj-lt"/>
                </a:rPr>
                <a:t>dose</a:t>
              </a:r>
              <a:endParaRPr lang="en-US" sz="1600" dirty="0">
                <a:solidFill>
                  <a:schemeClr val="bg2"/>
                </a:solidFill>
                <a:latin typeface="+mj-lt"/>
              </a:endParaRPr>
            </a:p>
          </p:txBody>
        </p:sp>
      </p:grpSp>
      <p:sp>
        <p:nvSpPr>
          <p:cNvPr id="6" name="TextBox 5"/>
          <p:cNvSpPr txBox="1"/>
          <p:nvPr/>
        </p:nvSpPr>
        <p:spPr>
          <a:xfrm>
            <a:off x="10420374" y="3796217"/>
            <a:ext cx="1070848" cy="461665"/>
          </a:xfrm>
          <a:prstGeom prst="rect">
            <a:avLst/>
          </a:prstGeom>
          <a:noFill/>
        </p:spPr>
        <p:txBody>
          <a:bodyPr wrap="square" rtlCol="0">
            <a:spAutoFit/>
          </a:bodyPr>
          <a:lstStyle/>
          <a:p>
            <a:r>
              <a:rPr lang="de-CH" sz="2400" dirty="0" smtClean="0">
                <a:solidFill>
                  <a:schemeClr val="tx1">
                    <a:lumMod val="65000"/>
                    <a:lumOff val="35000"/>
                  </a:schemeClr>
                </a:solidFill>
                <a:latin typeface="Roboto Light" panose="02000000000000000000" pitchFamily="2" charset="0"/>
                <a:ea typeface="Roboto Light" panose="02000000000000000000" pitchFamily="2" charset="0"/>
              </a:rPr>
              <a:t>Dia</a:t>
            </a:r>
            <a:endParaRPr lang="en-US" sz="2400" dirty="0">
              <a:solidFill>
                <a:schemeClr val="tx1">
                  <a:lumMod val="65000"/>
                  <a:lumOff val="35000"/>
                </a:schemeClr>
              </a:solidFill>
              <a:latin typeface="Roboto Light" panose="02000000000000000000" pitchFamily="2" charset="0"/>
              <a:ea typeface="Roboto Light" panose="02000000000000000000" pitchFamily="2" charset="0"/>
            </a:endParaRPr>
          </a:p>
        </p:txBody>
      </p:sp>
      <p:sp>
        <p:nvSpPr>
          <p:cNvPr id="48" name="TextBox 47"/>
          <p:cNvSpPr txBox="1"/>
          <p:nvPr/>
        </p:nvSpPr>
        <p:spPr>
          <a:xfrm>
            <a:off x="3085381" y="5874627"/>
            <a:ext cx="1744159" cy="461665"/>
          </a:xfrm>
          <a:prstGeom prst="rect">
            <a:avLst/>
          </a:prstGeom>
          <a:noFill/>
        </p:spPr>
        <p:txBody>
          <a:bodyPr wrap="square" rtlCol="0">
            <a:spAutoFit/>
          </a:bodyPr>
          <a:lstStyle/>
          <a:p>
            <a:pPr algn="ctr"/>
            <a:r>
              <a:rPr lang="de-CH" sz="2400" dirty="0" smtClean="0">
                <a:solidFill>
                  <a:schemeClr val="tx1">
                    <a:lumMod val="65000"/>
                    <a:lumOff val="35000"/>
                  </a:schemeClr>
                </a:solidFill>
                <a:latin typeface="Roboto Light" panose="02000000000000000000" pitchFamily="2" charset="0"/>
                <a:ea typeface="Roboto Light" panose="02000000000000000000" pitchFamily="2" charset="0"/>
              </a:rPr>
              <a:t>Pharma</a:t>
            </a:r>
            <a:endParaRPr lang="en-US" sz="2400" dirty="0">
              <a:solidFill>
                <a:schemeClr val="tx1">
                  <a:lumMod val="65000"/>
                  <a:lumOff val="35000"/>
                </a:schemeClr>
              </a:solidFill>
              <a:latin typeface="Roboto Light" panose="02000000000000000000" pitchFamily="2" charset="0"/>
              <a:ea typeface="Roboto Light" panose="02000000000000000000" pitchFamily="2" charset="0"/>
            </a:endParaRPr>
          </a:p>
        </p:txBody>
      </p:sp>
      <p:sp>
        <p:nvSpPr>
          <p:cNvPr id="10" name="Slide Number Placeholder 9"/>
          <p:cNvSpPr>
            <a:spLocks noGrp="1"/>
          </p:cNvSpPr>
          <p:nvPr>
            <p:ph type="sldNum" sz="quarter" idx="12"/>
          </p:nvPr>
        </p:nvSpPr>
        <p:spPr/>
        <p:txBody>
          <a:bodyPr/>
          <a:lstStyle/>
          <a:p>
            <a:fld id="{71F18206-3CFE-43A4-B2DC-9A718AC19900}" type="slidenum">
              <a:rPr lang="en-US" smtClean="0"/>
              <a:pPr/>
              <a:t>6</a:t>
            </a:fld>
            <a:endParaRPr lang="en-US"/>
          </a:p>
        </p:txBody>
      </p:sp>
    </p:spTree>
    <p:extLst>
      <p:ext uri="{BB962C8B-B14F-4D97-AF65-F5344CB8AC3E}">
        <p14:creationId xmlns:p14="http://schemas.microsoft.com/office/powerpoint/2010/main" val="35345846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Diagnostics app</a:t>
            </a:r>
            <a:endParaRPr lang="en-US" dirty="0"/>
          </a:p>
        </p:txBody>
      </p:sp>
      <p:sp>
        <p:nvSpPr>
          <p:cNvPr id="4" name="Text Placeholder 3"/>
          <p:cNvSpPr>
            <a:spLocks noGrp="1"/>
          </p:cNvSpPr>
          <p:nvPr>
            <p:ph type="body" sz="quarter" idx="13"/>
          </p:nvPr>
        </p:nvSpPr>
        <p:spPr/>
        <p:txBody>
          <a:bodyPr/>
          <a:lstStyle/>
          <a:p>
            <a:r>
              <a:rPr lang="de-DE" dirty="0" smtClean="0"/>
              <a:t>Diagnostics workflow</a:t>
            </a:r>
            <a:endParaRPr lang="de-DE" dirty="0"/>
          </a:p>
          <a:p>
            <a:endParaRPr lang="en-US" dirty="0"/>
          </a:p>
        </p:txBody>
      </p:sp>
      <p:sp>
        <p:nvSpPr>
          <p:cNvPr id="5" name="Text Placeholder 4"/>
          <p:cNvSpPr>
            <a:spLocks noGrp="1"/>
          </p:cNvSpPr>
          <p:nvPr>
            <p:ph type="body" sz="quarter" idx="14"/>
          </p:nvPr>
        </p:nvSpPr>
        <p:spPr/>
        <p:txBody>
          <a:bodyPr/>
          <a:lstStyle/>
          <a:p>
            <a:r>
              <a:rPr lang="de-CH" dirty="0" smtClean="0"/>
              <a:t>Image from: </a:t>
            </a:r>
            <a:r>
              <a:rPr lang="en-US" dirty="0">
                <a:hlinkClick r:id="rId3"/>
              </a:rPr>
              <a:t>https://pixabay.com/photos/lego-wall-e-figure-cult-computer-628572/</a:t>
            </a:r>
            <a:endParaRPr lang="en-US" dirty="0"/>
          </a:p>
        </p:txBody>
      </p:sp>
      <p:pic>
        <p:nvPicPr>
          <p:cNvPr id="6" name="Picture 5"/>
          <p:cNvPicPr>
            <a:picLocks noChangeAspect="1"/>
          </p:cNvPicPr>
          <p:nvPr/>
        </p:nvPicPr>
        <p:blipFill rotWithShape="1">
          <a:blip r:embed="rId4" cstate="print">
            <a:extLst>
              <a:ext uri="{28A0092B-C50C-407E-A947-70E740481C1C}">
                <a14:useLocalDpi xmlns:a14="http://schemas.microsoft.com/office/drawing/2010/main" val="0"/>
              </a:ext>
            </a:extLst>
          </a:blip>
          <a:srcRect l="28239" t="30692" r="34968" b="22013"/>
          <a:stretch/>
        </p:blipFill>
        <p:spPr>
          <a:xfrm>
            <a:off x="1038225" y="2783697"/>
            <a:ext cx="1621399" cy="1563195"/>
          </a:xfrm>
          <a:prstGeom prst="rect">
            <a:avLst/>
          </a:prstGeom>
          <a:effectLst>
            <a:innerShdw>
              <a:prstClr val="black"/>
            </a:innerShdw>
          </a:effectLst>
        </p:spPr>
      </p:pic>
      <p:sp>
        <p:nvSpPr>
          <p:cNvPr id="7" name="TextBox 6"/>
          <p:cNvSpPr txBox="1"/>
          <p:nvPr/>
        </p:nvSpPr>
        <p:spPr>
          <a:xfrm>
            <a:off x="3833269" y="3380628"/>
            <a:ext cx="173103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Blood</a:t>
            </a:r>
          </a:p>
        </p:txBody>
      </p:sp>
      <p:cxnSp>
        <p:nvCxnSpPr>
          <p:cNvPr id="8" name="Straight Arrow Connector 7"/>
          <p:cNvCxnSpPr>
            <a:stCxn id="6" idx="3"/>
            <a:endCxn id="7" idx="1"/>
          </p:cNvCxnSpPr>
          <p:nvPr/>
        </p:nvCxnSpPr>
        <p:spPr>
          <a:xfrm flipV="1">
            <a:off x="2659624" y="3565294"/>
            <a:ext cx="1173645" cy="1"/>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983407" y="4346892"/>
            <a:ext cx="173103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Patient</a:t>
            </a:r>
          </a:p>
        </p:txBody>
      </p:sp>
      <p:pic>
        <p:nvPicPr>
          <p:cNvPr id="1026" name="Picture 2" descr="Lego, Wall-E, Figure, Cult, Computer, Robot, Machine"/>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1528"/>
          <a:stretch/>
        </p:blipFill>
        <p:spPr bwMode="auto">
          <a:xfrm>
            <a:off x="6600825" y="2783697"/>
            <a:ext cx="1611306" cy="1568817"/>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Straight Arrow Connector 12"/>
          <p:cNvCxnSpPr>
            <a:stCxn id="7" idx="3"/>
            <a:endCxn id="1026" idx="1"/>
          </p:cNvCxnSpPr>
          <p:nvPr/>
        </p:nvCxnSpPr>
        <p:spPr>
          <a:xfrm>
            <a:off x="5564303" y="3565294"/>
            <a:ext cx="1036522" cy="2812"/>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6540961" y="4375386"/>
            <a:ext cx="173103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Analysis robot</a:t>
            </a:r>
          </a:p>
        </p:txBody>
      </p:sp>
      <p:cxnSp>
        <p:nvCxnSpPr>
          <p:cNvPr id="19" name="Straight Arrow Connector 18"/>
          <p:cNvCxnSpPr/>
          <p:nvPr/>
        </p:nvCxnSpPr>
        <p:spPr>
          <a:xfrm>
            <a:off x="8212131" y="3570024"/>
            <a:ext cx="1036522" cy="2812"/>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9128925" y="3400717"/>
            <a:ext cx="1731034" cy="369332"/>
          </a:xfrm>
          <a:prstGeom prst="rect">
            <a:avLst/>
          </a:prstGeom>
          <a:noFill/>
        </p:spPr>
        <p:txBody>
          <a:bodyPr wrap="square" rtlCol="0">
            <a:spAutoFit/>
          </a:bodyPr>
          <a:lstStyle/>
          <a:p>
            <a:pPr algn="ctr"/>
            <a:r>
              <a:rPr lang="de-CH" dirty="0" smtClean="0">
                <a:solidFill>
                  <a:schemeClr val="tx1">
                    <a:lumMod val="65000"/>
                    <a:lumOff val="35000"/>
                  </a:schemeClr>
                </a:solidFill>
                <a:latin typeface="+mj-lt"/>
                <a:ea typeface="Roboto" panose="02000000000000000000" pitchFamily="2" charset="0"/>
              </a:rPr>
              <a:t>Test Result</a:t>
            </a:r>
          </a:p>
        </p:txBody>
      </p:sp>
      <p:sp>
        <p:nvSpPr>
          <p:cNvPr id="21" name="TextBox 20"/>
          <p:cNvSpPr txBox="1"/>
          <p:nvPr/>
        </p:nvSpPr>
        <p:spPr>
          <a:xfrm>
            <a:off x="9031342" y="3848490"/>
            <a:ext cx="1926200" cy="707886"/>
          </a:xfrm>
          <a:prstGeom prst="rect">
            <a:avLst/>
          </a:prstGeom>
          <a:noFill/>
        </p:spPr>
        <p:txBody>
          <a:bodyPr wrap="square" rtlCol="0">
            <a:spAutoFit/>
          </a:bodyPr>
          <a:lstStyle/>
          <a:p>
            <a:pPr algn="ctr"/>
            <a:r>
              <a:rPr lang="de-CH" sz="1000" dirty="0" smtClean="0">
                <a:solidFill>
                  <a:schemeClr val="tx1">
                    <a:lumMod val="65000"/>
                    <a:lumOff val="35000"/>
                  </a:schemeClr>
                </a:solidFill>
                <a:latin typeface="Courier New" panose="02070309020205020404" pitchFamily="49" charset="0"/>
                <a:cs typeface="Courier New" panose="02070309020205020404" pitchFamily="49" charset="0"/>
              </a:rPr>
              <a:t>Blood Sugar</a:t>
            </a:r>
          </a:p>
          <a:p>
            <a:pPr algn="ctr"/>
            <a:r>
              <a:rPr lang="de-CH" sz="1000" dirty="0" smtClean="0">
                <a:solidFill>
                  <a:schemeClr val="tx1">
                    <a:lumMod val="65000"/>
                    <a:lumOff val="35000"/>
                  </a:schemeClr>
                </a:solidFill>
                <a:latin typeface="Courier New" panose="02070309020205020404" pitchFamily="49" charset="0"/>
                <a:cs typeface="Courier New" panose="02070309020205020404" pitchFamily="49" charset="0"/>
              </a:rPr>
              <a:t>Vitamin D</a:t>
            </a:r>
          </a:p>
          <a:p>
            <a:pPr algn="ctr"/>
            <a:r>
              <a:rPr lang="de-CH" sz="1000" dirty="0" smtClean="0">
                <a:solidFill>
                  <a:schemeClr val="tx1">
                    <a:lumMod val="65000"/>
                    <a:lumOff val="35000"/>
                  </a:schemeClr>
                </a:solidFill>
                <a:latin typeface="Courier New" panose="02070309020205020404" pitchFamily="49" charset="0"/>
                <a:cs typeface="Courier New" panose="02070309020205020404" pitchFamily="49" charset="0"/>
              </a:rPr>
              <a:t>Vitamin A</a:t>
            </a:r>
          </a:p>
          <a:p>
            <a:pPr algn="ctr"/>
            <a:r>
              <a:rPr lang="de-CH" sz="1000" dirty="0" smtClean="0">
                <a:solidFill>
                  <a:schemeClr val="tx1">
                    <a:lumMod val="65000"/>
                    <a:lumOff val="35000"/>
                  </a:schemeClr>
                </a:solidFill>
                <a:latin typeface="Courier New" panose="02070309020205020404" pitchFamily="49" charset="0"/>
                <a:cs typeface="Courier New" panose="02070309020205020404" pitchFamily="49" charset="0"/>
              </a:rPr>
              <a:t>White Blood Cells</a:t>
            </a:r>
            <a:endParaRPr lang="en-US" sz="1000" dirty="0">
              <a:solidFill>
                <a:schemeClr val="tx1">
                  <a:lumMod val="65000"/>
                  <a:lumOff val="35000"/>
                </a:schemeClr>
              </a:solidFill>
              <a:latin typeface="Courier New" panose="02070309020205020404" pitchFamily="49" charset="0"/>
              <a:cs typeface="Courier New" panose="02070309020205020404" pitchFamily="49" charset="0"/>
            </a:endParaRPr>
          </a:p>
        </p:txBody>
      </p:sp>
      <p:sp>
        <p:nvSpPr>
          <p:cNvPr id="16" name="Slide Number Placeholder 15"/>
          <p:cNvSpPr>
            <a:spLocks noGrp="1"/>
          </p:cNvSpPr>
          <p:nvPr>
            <p:ph type="sldNum" sz="quarter" idx="12"/>
          </p:nvPr>
        </p:nvSpPr>
        <p:spPr/>
        <p:txBody>
          <a:bodyPr/>
          <a:lstStyle/>
          <a:p>
            <a:fld id="{71F18206-3CFE-43A4-B2DC-9A718AC19900}" type="slidenum">
              <a:rPr lang="en-US" smtClean="0"/>
              <a:pPr/>
              <a:t>7</a:t>
            </a:fld>
            <a:endParaRPr lang="en-US"/>
          </a:p>
        </p:txBody>
      </p:sp>
    </p:spTree>
    <p:extLst>
      <p:ext uri="{BB962C8B-B14F-4D97-AF65-F5344CB8AC3E}">
        <p14:creationId xmlns:p14="http://schemas.microsoft.com/office/powerpoint/2010/main" val="42807644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6414135" y="2613737"/>
            <a:ext cx="2065020" cy="1918132"/>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8244278" y="2531623"/>
            <a:ext cx="294885" cy="2840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de-CH" dirty="0" smtClean="0"/>
              <a:t>Diagnostics App</a:t>
            </a:r>
            <a:endParaRPr lang="en-US" dirty="0"/>
          </a:p>
        </p:txBody>
      </p:sp>
      <p:sp>
        <p:nvSpPr>
          <p:cNvPr id="4" name="Text Placeholder 3"/>
          <p:cNvSpPr>
            <a:spLocks noGrp="1"/>
          </p:cNvSpPr>
          <p:nvPr>
            <p:ph type="body" sz="quarter" idx="13"/>
          </p:nvPr>
        </p:nvSpPr>
        <p:spPr/>
        <p:txBody>
          <a:bodyPr/>
          <a:lstStyle/>
          <a:p>
            <a:r>
              <a:rPr lang="de-DE" dirty="0"/>
              <a:t>Q</a:t>
            </a:r>
            <a:r>
              <a:rPr lang="de-DE" dirty="0" smtClean="0"/>
              <a:t>uality control of production material</a:t>
            </a:r>
            <a:endParaRPr lang="de-DE" dirty="0"/>
          </a:p>
        </p:txBody>
      </p:sp>
      <p:sp>
        <p:nvSpPr>
          <p:cNvPr id="5" name="Text Placeholder 4"/>
          <p:cNvSpPr>
            <a:spLocks noGrp="1"/>
          </p:cNvSpPr>
          <p:nvPr>
            <p:ph type="body" sz="quarter" idx="14"/>
          </p:nvPr>
        </p:nvSpPr>
        <p:spPr/>
        <p:txBody>
          <a:bodyPr/>
          <a:lstStyle/>
          <a:p>
            <a:endParaRPr lang="en-US"/>
          </a:p>
        </p:txBody>
      </p:sp>
      <p:pic>
        <p:nvPicPr>
          <p:cNvPr id="8" name="Picture 2" descr="Lego, Wall-E, Figure, Cult, Computer, Robot, Machine"/>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1528"/>
          <a:stretch/>
        </p:blipFill>
        <p:spPr bwMode="auto">
          <a:xfrm>
            <a:off x="1036800" y="2733320"/>
            <a:ext cx="1611306" cy="156881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978745" y="4347203"/>
            <a:ext cx="1731034" cy="369332"/>
          </a:xfrm>
          <a:prstGeom prst="rect">
            <a:avLst/>
          </a:prstGeom>
          <a:noFill/>
        </p:spPr>
        <p:txBody>
          <a:bodyPr wrap="square" rtlCol="0">
            <a:spAutoFit/>
          </a:bodyPr>
          <a:lstStyle/>
          <a:p>
            <a:pPr algn="ctr"/>
            <a:r>
              <a:rPr lang="de-CH" dirty="0" smtClean="0">
                <a:latin typeface="+mj-lt"/>
                <a:ea typeface="Roboto" panose="02000000000000000000" pitchFamily="2" charset="0"/>
              </a:rPr>
              <a:t>Analysis robot</a:t>
            </a:r>
          </a:p>
        </p:txBody>
      </p:sp>
      <p:pic>
        <p:nvPicPr>
          <p:cNvPr id="10" name="Picture 2" descr="Lego, Wall-E, Figure, Cult, Computer, Robot, Machine"/>
          <p:cNvPicPr>
            <a:picLocks noChangeAspect="1" noChangeArrowheads="1"/>
          </p:cNvPicPr>
          <p:nvPr/>
        </p:nvPicPr>
        <p:blipFill rotWithShape="1">
          <a:blip r:embed="rId4" cstate="print">
            <a:duotone>
              <a:prstClr val="black"/>
              <a:schemeClr val="accent4">
                <a:tint val="45000"/>
                <a:satMod val="400000"/>
              </a:schemeClr>
            </a:duotone>
            <a:extLst>
              <a:ext uri="{28A0092B-C50C-407E-A947-70E740481C1C}">
                <a14:useLocalDpi xmlns:a14="http://schemas.microsoft.com/office/drawing/2010/main" val="0"/>
              </a:ext>
            </a:extLst>
          </a:blip>
          <a:srcRect l="35929" t="36334" r="52090" b="19950"/>
          <a:stretch/>
        </p:blipFill>
        <p:spPr bwMode="auto">
          <a:xfrm>
            <a:off x="1130936" y="3302809"/>
            <a:ext cx="281939" cy="685800"/>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p:cNvGrpSpPr/>
          <p:nvPr/>
        </p:nvGrpSpPr>
        <p:grpSpPr>
          <a:xfrm>
            <a:off x="6872295" y="2980970"/>
            <a:ext cx="1349291" cy="1274309"/>
            <a:chOff x="8901120" y="3361575"/>
            <a:chExt cx="1349291" cy="1274309"/>
          </a:xfrm>
        </p:grpSpPr>
        <p:grpSp>
          <p:nvGrpSpPr>
            <p:cNvPr id="18" name="Group 17"/>
            <p:cNvGrpSpPr/>
            <p:nvPr/>
          </p:nvGrpSpPr>
          <p:grpSpPr>
            <a:xfrm>
              <a:off x="8901120" y="3361575"/>
              <a:ext cx="1349291" cy="1274309"/>
              <a:chOff x="3496988" y="3863943"/>
              <a:chExt cx="1349291" cy="1274309"/>
            </a:xfrm>
          </p:grpSpPr>
          <p:grpSp>
            <p:nvGrpSpPr>
              <p:cNvPr id="20" name="Group 19"/>
              <p:cNvGrpSpPr/>
              <p:nvPr/>
            </p:nvGrpSpPr>
            <p:grpSpPr>
              <a:xfrm>
                <a:off x="3496988" y="3863943"/>
                <a:ext cx="1155031" cy="1274309"/>
                <a:chOff x="5131110" y="4059598"/>
                <a:chExt cx="1818183" cy="2005944"/>
              </a:xfrm>
            </p:grpSpPr>
            <p:pic>
              <p:nvPicPr>
                <p:cNvPr id="22" name="Picture 2" descr="Datei:Light Green Lego Brick.jpg"/>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brightnessContrast bright="31000" contrast="-41000"/>
                          </a14:imgEffect>
                        </a14:imgLayer>
                      </a14:imgProps>
                    </a:ext>
                    <a:ext uri="{28A0092B-C50C-407E-A947-70E740481C1C}">
                      <a14:useLocalDpi xmlns:a14="http://schemas.microsoft.com/office/drawing/2010/main" val="0"/>
                    </a:ext>
                  </a:extLst>
                </a:blip>
                <a:srcRect l="10252" r="8829"/>
                <a:stretch/>
              </p:blipFill>
              <p:spPr bwMode="auto">
                <a:xfrm>
                  <a:off x="5142676" y="4525292"/>
                  <a:ext cx="1803033" cy="154025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Datei:Light Green Lego Brick.jpg"/>
                <p:cNvPicPr>
                  <a:picLocks noChangeAspect="1" noChangeArrowheads="1"/>
                </p:cNvPicPr>
                <p:nvPr/>
              </p:nvPicPr>
              <p:blipFill rotWithShape="1">
                <a:blip r:embed="rId7" cstate="print">
                  <a:extLst>
                    <a:ext uri="{BEBA8EAE-BF5A-486C-A8C5-ECC9F3942E4B}">
                      <a14:imgProps xmlns:a14="http://schemas.microsoft.com/office/drawing/2010/main">
                        <a14:imgLayer r:embed="rId6">
                          <a14:imgEffect>
                            <a14:backgroundRemoval t="3617" b="87884" l="4125" r="94750"/>
                          </a14:imgEffect>
                          <a14:imgEffect>
                            <a14:brightnessContrast bright="31000" contrast="-41000"/>
                          </a14:imgEffect>
                        </a14:imgLayer>
                      </a14:imgProps>
                    </a:ext>
                    <a:ext uri="{28A0092B-C50C-407E-A947-70E740481C1C}">
                      <a14:useLocalDpi xmlns:a14="http://schemas.microsoft.com/office/drawing/2010/main" val="0"/>
                    </a:ext>
                  </a:extLst>
                </a:blip>
                <a:srcRect l="8893" r="9509"/>
                <a:stretch/>
              </p:blipFill>
              <p:spPr bwMode="auto">
                <a:xfrm>
                  <a:off x="5131110" y="4059598"/>
                  <a:ext cx="1818183" cy="1540250"/>
                </a:xfrm>
                <a:prstGeom prst="rect">
                  <a:avLst/>
                </a:prstGeom>
                <a:noFill/>
                <a:extLst>
                  <a:ext uri="{909E8E84-426E-40DD-AFC4-6F175D3DCCD1}">
                    <a14:hiddenFill xmlns:a14="http://schemas.microsoft.com/office/drawing/2010/main">
                      <a:solidFill>
                        <a:srgbClr val="FFFFFF"/>
                      </a:solidFill>
                    </a14:hiddenFill>
                  </a:ext>
                </a:extLst>
              </p:spPr>
            </p:pic>
          </p:grpSp>
          <p:sp>
            <p:nvSpPr>
              <p:cNvPr id="21" name="TextBox 20"/>
              <p:cNvSpPr txBox="1"/>
              <p:nvPr/>
            </p:nvSpPr>
            <p:spPr>
              <a:xfrm rot="20631260">
                <a:off x="3748998" y="4278783"/>
                <a:ext cx="1097281" cy="338554"/>
              </a:xfrm>
              <a:prstGeom prst="rect">
                <a:avLst/>
              </a:prstGeom>
              <a:noFill/>
            </p:spPr>
            <p:txBody>
              <a:bodyPr wrap="square" rtlCol="0">
                <a:spAutoFit/>
              </a:bodyPr>
              <a:lstStyle/>
              <a:p>
                <a:r>
                  <a:rPr lang="de-CH" sz="1600" dirty="0" smtClean="0">
                    <a:latin typeface="+mj-lt"/>
                  </a:rPr>
                  <a:t>shinyApp</a:t>
                </a:r>
                <a:endParaRPr lang="en-US" sz="1600" dirty="0">
                  <a:latin typeface="+mj-lt"/>
                </a:endParaRPr>
              </a:p>
            </p:txBody>
          </p:sp>
        </p:grpSp>
        <p:sp>
          <p:nvSpPr>
            <p:cNvPr id="19" name="TextBox 18"/>
            <p:cNvSpPr txBox="1"/>
            <p:nvPr/>
          </p:nvSpPr>
          <p:spPr>
            <a:xfrm rot="20631260">
              <a:off x="9193783" y="4092178"/>
              <a:ext cx="913817" cy="338554"/>
            </a:xfrm>
            <a:prstGeom prst="rect">
              <a:avLst/>
            </a:prstGeom>
            <a:noFill/>
          </p:spPr>
          <p:txBody>
            <a:bodyPr wrap="square" rtlCol="0">
              <a:spAutoFit/>
            </a:bodyPr>
            <a:lstStyle/>
            <a:p>
              <a:pPr algn="ctr"/>
              <a:r>
                <a:rPr lang="de-CH" sz="1600" dirty="0" smtClean="0">
                  <a:latin typeface="+mj-lt"/>
                </a:rPr>
                <a:t>QC</a:t>
              </a:r>
              <a:endParaRPr lang="en-US" sz="1600" dirty="0">
                <a:latin typeface="+mj-lt"/>
              </a:endParaRPr>
            </a:p>
          </p:txBody>
        </p:sp>
      </p:grpSp>
      <p:cxnSp>
        <p:nvCxnSpPr>
          <p:cNvPr id="30" name="Straight Arrow Connector 29"/>
          <p:cNvCxnSpPr/>
          <p:nvPr/>
        </p:nvCxnSpPr>
        <p:spPr>
          <a:xfrm>
            <a:off x="5591175" y="3591192"/>
            <a:ext cx="955453" cy="1"/>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8244278" y="3631157"/>
            <a:ext cx="955453" cy="1"/>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5" name="L-Shape 34"/>
          <p:cNvSpPr/>
          <p:nvPr/>
        </p:nvSpPr>
        <p:spPr>
          <a:xfrm rot="18612244">
            <a:off x="8213364" y="2558079"/>
            <a:ext cx="356711" cy="186689"/>
          </a:xfrm>
          <a:prstGeom prst="corner">
            <a:avLst>
              <a:gd name="adj1" fmla="val 13928"/>
              <a:gd name="adj2" fmla="val 12342"/>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p:cNvGrpSpPr/>
          <p:nvPr/>
        </p:nvGrpSpPr>
        <p:grpSpPr>
          <a:xfrm>
            <a:off x="4539061" y="2406015"/>
            <a:ext cx="747447" cy="2370353"/>
            <a:chOff x="4390150" y="2584807"/>
            <a:chExt cx="747447" cy="2370353"/>
          </a:xfrm>
        </p:grpSpPr>
        <p:pic>
          <p:nvPicPr>
            <p:cNvPr id="36" name="Picture 2" descr="Lego, Wall-E, Figure, Cult, Computer, Robot, Machine"/>
            <p:cNvPicPr>
              <a:picLocks noChangeAspect="1" noChangeArrowheads="1"/>
            </p:cNvPicPr>
            <p:nvPr/>
          </p:nvPicPr>
          <p:blipFill rotWithShape="1">
            <a:blip r:embed="rId4" cstate="print">
              <a:duotone>
                <a:prstClr val="black"/>
                <a:schemeClr val="accent4">
                  <a:tint val="45000"/>
                  <a:satMod val="400000"/>
                </a:schemeClr>
              </a:duotone>
              <a:extLst>
                <a:ext uri="{28A0092B-C50C-407E-A947-70E740481C1C}">
                  <a14:useLocalDpi xmlns:a14="http://schemas.microsoft.com/office/drawing/2010/main" val="0"/>
                </a:ext>
              </a:extLst>
            </a:blip>
            <a:srcRect l="35929" t="36334" r="52090" b="19950"/>
            <a:stretch/>
          </p:blipFill>
          <p:spPr bwMode="auto">
            <a:xfrm>
              <a:off x="4390151" y="2584807"/>
              <a:ext cx="281939" cy="685800"/>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Lego, Wall-E, Figure, Cult, Computer, Robot, Machine"/>
            <p:cNvPicPr>
              <a:picLocks noChangeAspect="1" noChangeArrowheads="1"/>
            </p:cNvPicPr>
            <p:nvPr/>
          </p:nvPicPr>
          <p:blipFill rotWithShape="1">
            <a:blip r:embed="rId4" cstate="print">
              <a:duotone>
                <a:prstClr val="black"/>
                <a:schemeClr val="accent4">
                  <a:tint val="45000"/>
                  <a:satMod val="400000"/>
                </a:schemeClr>
              </a:duotone>
              <a:extLst>
                <a:ext uri="{28A0092B-C50C-407E-A947-70E740481C1C}">
                  <a14:useLocalDpi xmlns:a14="http://schemas.microsoft.com/office/drawing/2010/main" val="0"/>
                </a:ext>
              </a:extLst>
            </a:blip>
            <a:srcRect l="35929" t="36334" r="52090" b="19950"/>
            <a:stretch/>
          </p:blipFill>
          <p:spPr bwMode="auto">
            <a:xfrm>
              <a:off x="4848267" y="2959345"/>
              <a:ext cx="281939" cy="685800"/>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Lego, Wall-E, Figure, Cult, Computer, Robot, Machine"/>
            <p:cNvPicPr>
              <a:picLocks noChangeAspect="1" noChangeArrowheads="1"/>
            </p:cNvPicPr>
            <p:nvPr/>
          </p:nvPicPr>
          <p:blipFill rotWithShape="1">
            <a:blip r:embed="rId4" cstate="print">
              <a:duotone>
                <a:prstClr val="black"/>
                <a:schemeClr val="accent4">
                  <a:tint val="45000"/>
                  <a:satMod val="400000"/>
                </a:schemeClr>
              </a:duotone>
              <a:extLst>
                <a:ext uri="{28A0092B-C50C-407E-A947-70E740481C1C}">
                  <a14:useLocalDpi xmlns:a14="http://schemas.microsoft.com/office/drawing/2010/main" val="0"/>
                </a:ext>
              </a:extLst>
            </a:blip>
            <a:srcRect l="35929" t="36334" r="52090" b="19950"/>
            <a:stretch/>
          </p:blipFill>
          <p:spPr bwMode="auto">
            <a:xfrm>
              <a:off x="4390151" y="3446464"/>
              <a:ext cx="281939" cy="685800"/>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Lego, Wall-E, Figure, Cult, Computer, Robot, Machine"/>
            <p:cNvPicPr>
              <a:picLocks noChangeAspect="1" noChangeArrowheads="1"/>
            </p:cNvPicPr>
            <p:nvPr/>
          </p:nvPicPr>
          <p:blipFill rotWithShape="1">
            <a:blip r:embed="rId4" cstate="print">
              <a:duotone>
                <a:prstClr val="black"/>
                <a:schemeClr val="accent4">
                  <a:tint val="45000"/>
                  <a:satMod val="400000"/>
                </a:schemeClr>
              </a:duotone>
              <a:extLst>
                <a:ext uri="{28A0092B-C50C-407E-A947-70E740481C1C}">
                  <a14:useLocalDpi xmlns:a14="http://schemas.microsoft.com/office/drawing/2010/main" val="0"/>
                </a:ext>
              </a:extLst>
            </a:blip>
            <a:srcRect l="35929" t="36334" r="52090" b="19950"/>
            <a:stretch/>
          </p:blipFill>
          <p:spPr bwMode="auto">
            <a:xfrm>
              <a:off x="4855658" y="3756538"/>
              <a:ext cx="281939" cy="685800"/>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descr="Lego, Wall-E, Figure, Cult, Computer, Robot, Machine"/>
            <p:cNvPicPr>
              <a:picLocks noChangeAspect="1" noChangeArrowheads="1"/>
            </p:cNvPicPr>
            <p:nvPr/>
          </p:nvPicPr>
          <p:blipFill rotWithShape="1">
            <a:blip r:embed="rId4" cstate="print">
              <a:duotone>
                <a:prstClr val="black"/>
                <a:schemeClr val="accent4">
                  <a:tint val="45000"/>
                  <a:satMod val="400000"/>
                </a:schemeClr>
              </a:duotone>
              <a:extLst>
                <a:ext uri="{28A0092B-C50C-407E-A947-70E740481C1C}">
                  <a14:useLocalDpi xmlns:a14="http://schemas.microsoft.com/office/drawing/2010/main" val="0"/>
                </a:ext>
              </a:extLst>
            </a:blip>
            <a:srcRect l="35929" t="36334" r="52090" b="19950"/>
            <a:stretch/>
          </p:blipFill>
          <p:spPr bwMode="auto">
            <a:xfrm>
              <a:off x="4390150" y="4269360"/>
              <a:ext cx="281939" cy="6858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2" name="Group 41"/>
          <p:cNvGrpSpPr/>
          <p:nvPr/>
        </p:nvGrpSpPr>
        <p:grpSpPr>
          <a:xfrm>
            <a:off x="9421957" y="2441152"/>
            <a:ext cx="747447" cy="2370353"/>
            <a:chOff x="4390150" y="2584807"/>
            <a:chExt cx="747447" cy="2370353"/>
          </a:xfrm>
        </p:grpSpPr>
        <p:pic>
          <p:nvPicPr>
            <p:cNvPr id="43" name="Picture 2" descr="Lego, Wall-E, Figure, Cult, Computer, Robot, Machine"/>
            <p:cNvPicPr>
              <a:picLocks noChangeAspect="1" noChangeArrowheads="1"/>
            </p:cNvPicPr>
            <p:nvPr/>
          </p:nvPicPr>
          <p:blipFill rotWithShape="1">
            <a:blip r:embed="rId4" cstate="print">
              <a:duotone>
                <a:prstClr val="black"/>
                <a:schemeClr val="accent4">
                  <a:tint val="45000"/>
                  <a:satMod val="400000"/>
                </a:schemeClr>
              </a:duotone>
              <a:extLst>
                <a:ext uri="{28A0092B-C50C-407E-A947-70E740481C1C}">
                  <a14:useLocalDpi xmlns:a14="http://schemas.microsoft.com/office/drawing/2010/main" val="0"/>
                </a:ext>
              </a:extLst>
            </a:blip>
            <a:srcRect l="35929" t="36334" r="52090" b="19950"/>
            <a:stretch/>
          </p:blipFill>
          <p:spPr bwMode="auto">
            <a:xfrm>
              <a:off x="4390151" y="2584807"/>
              <a:ext cx="281939" cy="685800"/>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Lego, Wall-E, Figure, Cult, Computer, Robot, Machine"/>
            <p:cNvPicPr>
              <a:picLocks noChangeAspect="1" noChangeArrowheads="1"/>
            </p:cNvPicPr>
            <p:nvPr/>
          </p:nvPicPr>
          <p:blipFill rotWithShape="1">
            <a:blip r:embed="rId4" cstate="print">
              <a:duotone>
                <a:prstClr val="black"/>
                <a:schemeClr val="accent4">
                  <a:tint val="45000"/>
                  <a:satMod val="400000"/>
                </a:schemeClr>
              </a:duotone>
              <a:extLst>
                <a:ext uri="{28A0092B-C50C-407E-A947-70E740481C1C}">
                  <a14:useLocalDpi xmlns:a14="http://schemas.microsoft.com/office/drawing/2010/main" val="0"/>
                </a:ext>
              </a:extLst>
            </a:blip>
            <a:srcRect l="35929" t="36334" r="52090" b="19950"/>
            <a:stretch/>
          </p:blipFill>
          <p:spPr bwMode="auto">
            <a:xfrm>
              <a:off x="4848267" y="2959345"/>
              <a:ext cx="281939" cy="685800"/>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Lego, Wall-E, Figure, Cult, Computer, Robot, Machine"/>
            <p:cNvPicPr>
              <a:picLocks noChangeAspect="1" noChangeArrowheads="1"/>
            </p:cNvPicPr>
            <p:nvPr/>
          </p:nvPicPr>
          <p:blipFill rotWithShape="1">
            <a:blip r:embed="rId4" cstate="print">
              <a:duotone>
                <a:prstClr val="black"/>
                <a:schemeClr val="accent4">
                  <a:tint val="45000"/>
                  <a:satMod val="400000"/>
                </a:schemeClr>
              </a:duotone>
              <a:extLst>
                <a:ext uri="{28A0092B-C50C-407E-A947-70E740481C1C}">
                  <a14:useLocalDpi xmlns:a14="http://schemas.microsoft.com/office/drawing/2010/main" val="0"/>
                </a:ext>
              </a:extLst>
            </a:blip>
            <a:srcRect l="35929" t="36334" r="52090" b="19950"/>
            <a:stretch/>
          </p:blipFill>
          <p:spPr bwMode="auto">
            <a:xfrm>
              <a:off x="4390151" y="3446464"/>
              <a:ext cx="281939" cy="685800"/>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Lego, Wall-E, Figure, Cult, Computer, Robot, Machine"/>
            <p:cNvPicPr>
              <a:picLocks noChangeAspect="1" noChangeArrowheads="1"/>
            </p:cNvPicPr>
            <p:nvPr/>
          </p:nvPicPr>
          <p:blipFill rotWithShape="1">
            <a:blip r:embed="rId4" cstate="print">
              <a:duotone>
                <a:prstClr val="black"/>
                <a:schemeClr val="accent5">
                  <a:tint val="45000"/>
                  <a:satMod val="400000"/>
                </a:schemeClr>
              </a:duotone>
              <a:extLst>
                <a:ext uri="{28A0092B-C50C-407E-A947-70E740481C1C}">
                  <a14:useLocalDpi xmlns:a14="http://schemas.microsoft.com/office/drawing/2010/main" val="0"/>
                </a:ext>
              </a:extLst>
            </a:blip>
            <a:srcRect l="35929" t="36334" r="52090" b="19950"/>
            <a:stretch/>
          </p:blipFill>
          <p:spPr bwMode="auto">
            <a:xfrm>
              <a:off x="4855658" y="3756538"/>
              <a:ext cx="281939" cy="685800"/>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Lego, Wall-E, Figure, Cult, Computer, Robot, Machine"/>
            <p:cNvPicPr>
              <a:picLocks noChangeAspect="1" noChangeArrowheads="1"/>
            </p:cNvPicPr>
            <p:nvPr/>
          </p:nvPicPr>
          <p:blipFill rotWithShape="1">
            <a:blip r:embed="rId4" cstate="print">
              <a:duotone>
                <a:prstClr val="black"/>
                <a:schemeClr val="accent4">
                  <a:tint val="45000"/>
                  <a:satMod val="400000"/>
                </a:schemeClr>
              </a:duotone>
              <a:extLst>
                <a:ext uri="{28A0092B-C50C-407E-A947-70E740481C1C}">
                  <a14:useLocalDpi xmlns:a14="http://schemas.microsoft.com/office/drawing/2010/main" val="0"/>
                </a:ext>
              </a:extLst>
            </a:blip>
            <a:srcRect l="35929" t="36334" r="52090" b="19950"/>
            <a:stretch/>
          </p:blipFill>
          <p:spPr bwMode="auto">
            <a:xfrm>
              <a:off x="4390150" y="4269360"/>
              <a:ext cx="281939" cy="685800"/>
            </a:xfrm>
            <a:prstGeom prst="rect">
              <a:avLst/>
            </a:prstGeom>
            <a:noFill/>
            <a:extLst>
              <a:ext uri="{909E8E84-426E-40DD-AFC4-6F175D3DCCD1}">
                <a14:hiddenFill xmlns:a14="http://schemas.microsoft.com/office/drawing/2010/main">
                  <a:solidFill>
                    <a:srgbClr val="FFFFFF"/>
                  </a:solidFill>
                </a14:hiddenFill>
              </a:ext>
            </a:extLst>
          </p:spPr>
        </p:pic>
      </p:grpSp>
      <p:sp>
        <p:nvSpPr>
          <p:cNvPr id="49" name="Slide Number Placeholder 48"/>
          <p:cNvSpPr>
            <a:spLocks noGrp="1"/>
          </p:cNvSpPr>
          <p:nvPr>
            <p:ph type="sldNum" sz="quarter" idx="12"/>
          </p:nvPr>
        </p:nvSpPr>
        <p:spPr/>
        <p:txBody>
          <a:bodyPr/>
          <a:lstStyle/>
          <a:p>
            <a:fld id="{71F18206-3CFE-43A4-B2DC-9A718AC19900}" type="slidenum">
              <a:rPr lang="en-US" smtClean="0"/>
              <a:pPr/>
              <a:t>8</a:t>
            </a:fld>
            <a:endParaRPr lang="en-US"/>
          </a:p>
        </p:txBody>
      </p:sp>
    </p:spTree>
    <p:extLst>
      <p:ext uri="{BB962C8B-B14F-4D97-AF65-F5344CB8AC3E}">
        <p14:creationId xmlns:p14="http://schemas.microsoft.com/office/powerpoint/2010/main" val="3653333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Straight Arrow Connector 41"/>
          <p:cNvCxnSpPr>
            <a:stCxn id="36" idx="3"/>
            <a:endCxn id="41" idx="1"/>
          </p:cNvCxnSpPr>
          <p:nvPr/>
        </p:nvCxnSpPr>
        <p:spPr>
          <a:xfrm flipV="1">
            <a:off x="4931051" y="3455858"/>
            <a:ext cx="1827595" cy="736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de-CH" dirty="0" smtClean="0"/>
              <a:t>Pharma App</a:t>
            </a:r>
            <a:endParaRPr lang="en-US" dirty="0"/>
          </a:p>
        </p:txBody>
      </p:sp>
      <p:sp>
        <p:nvSpPr>
          <p:cNvPr id="4" name="Text Placeholder 3"/>
          <p:cNvSpPr>
            <a:spLocks noGrp="1"/>
          </p:cNvSpPr>
          <p:nvPr>
            <p:ph type="body" sz="quarter" idx="13"/>
          </p:nvPr>
        </p:nvSpPr>
        <p:spPr/>
        <p:txBody>
          <a:bodyPr/>
          <a:lstStyle/>
          <a:p>
            <a:r>
              <a:rPr lang="de-CH" dirty="0" smtClean="0"/>
              <a:t>Exploratory analysis on patient data during a clinical study</a:t>
            </a:r>
            <a:endParaRPr lang="en-US" dirty="0"/>
          </a:p>
        </p:txBody>
      </p:sp>
      <p:sp>
        <p:nvSpPr>
          <p:cNvPr id="5" name="Text Placeholder 4"/>
          <p:cNvSpPr>
            <a:spLocks noGrp="1"/>
          </p:cNvSpPr>
          <p:nvPr>
            <p:ph type="body" sz="quarter" idx="14"/>
          </p:nvPr>
        </p:nvSpPr>
        <p:spPr>
          <a:xfrm>
            <a:off x="838200" y="6517094"/>
            <a:ext cx="10515600" cy="292100"/>
          </a:xfrm>
        </p:spPr>
        <p:txBody>
          <a:bodyPr/>
          <a:lstStyle/>
          <a:p>
            <a:endParaRPr lang="en-US"/>
          </a:p>
        </p:txBody>
      </p:sp>
      <p:grpSp>
        <p:nvGrpSpPr>
          <p:cNvPr id="24" name="Group 23"/>
          <p:cNvGrpSpPr/>
          <p:nvPr/>
        </p:nvGrpSpPr>
        <p:grpSpPr>
          <a:xfrm>
            <a:off x="5267333" y="2716890"/>
            <a:ext cx="1349292" cy="1274309"/>
            <a:chOff x="3399998" y="4469083"/>
            <a:chExt cx="1349292" cy="1274309"/>
          </a:xfrm>
        </p:grpSpPr>
        <p:grpSp>
          <p:nvGrpSpPr>
            <p:cNvPr id="25" name="Group 24"/>
            <p:cNvGrpSpPr/>
            <p:nvPr/>
          </p:nvGrpSpPr>
          <p:grpSpPr>
            <a:xfrm>
              <a:off x="3399998" y="4469083"/>
              <a:ext cx="1349292" cy="1274309"/>
              <a:chOff x="3496987" y="3863943"/>
              <a:chExt cx="1349292" cy="1274309"/>
            </a:xfrm>
          </p:grpSpPr>
          <p:grpSp>
            <p:nvGrpSpPr>
              <p:cNvPr id="27" name="Group 26"/>
              <p:cNvGrpSpPr/>
              <p:nvPr/>
            </p:nvGrpSpPr>
            <p:grpSpPr>
              <a:xfrm>
                <a:off x="3496987" y="3863943"/>
                <a:ext cx="1155031" cy="1274309"/>
                <a:chOff x="5131112" y="4059598"/>
                <a:chExt cx="1818184" cy="2005944"/>
              </a:xfrm>
            </p:grpSpPr>
            <p:pic>
              <p:nvPicPr>
                <p:cNvPr id="29" name="Picture 2" descr="Datei:Light Green Lego Brick.jpg"/>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brightnessContrast bright="31000" contrast="-41000"/>
                          </a14:imgEffect>
                        </a14:imgLayer>
                      </a14:imgProps>
                    </a:ext>
                    <a:ext uri="{28A0092B-C50C-407E-A947-70E740481C1C}">
                      <a14:useLocalDpi xmlns:a14="http://schemas.microsoft.com/office/drawing/2010/main" val="0"/>
                    </a:ext>
                  </a:extLst>
                </a:blip>
                <a:srcRect l="10252" r="8829"/>
                <a:stretch/>
              </p:blipFill>
              <p:spPr bwMode="auto">
                <a:xfrm>
                  <a:off x="5142676" y="4525292"/>
                  <a:ext cx="1803033" cy="154025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Datei:Light Green Lego Brick.jpg"/>
                <p:cNvPicPr>
                  <a:picLocks noChangeAspect="1" noChangeArrowheads="1"/>
                </p:cNvPicPr>
                <p:nvPr/>
              </p:nvPicPr>
              <p:blipFill rotWithShape="1">
                <a:blip r:embed="rId5" cstate="print">
                  <a:extLst>
                    <a:ext uri="{BEBA8EAE-BF5A-486C-A8C5-ECC9F3942E4B}">
                      <a14:imgProps xmlns:a14="http://schemas.microsoft.com/office/drawing/2010/main">
                        <a14:imgLayer r:embed="rId4">
                          <a14:imgEffect>
                            <a14:backgroundRemoval t="3617" b="87884" l="4125" r="94750"/>
                          </a14:imgEffect>
                          <a14:imgEffect>
                            <a14:brightnessContrast bright="31000" contrast="-41000"/>
                          </a14:imgEffect>
                        </a14:imgLayer>
                      </a14:imgProps>
                    </a:ext>
                    <a:ext uri="{28A0092B-C50C-407E-A947-70E740481C1C}">
                      <a14:useLocalDpi xmlns:a14="http://schemas.microsoft.com/office/drawing/2010/main" val="0"/>
                    </a:ext>
                  </a:extLst>
                </a:blip>
                <a:srcRect l="8893" r="9509"/>
                <a:stretch/>
              </p:blipFill>
              <p:spPr bwMode="auto">
                <a:xfrm>
                  <a:off x="5131112" y="4059598"/>
                  <a:ext cx="1818184" cy="1540250"/>
                </a:xfrm>
                <a:prstGeom prst="rect">
                  <a:avLst/>
                </a:prstGeom>
                <a:noFill/>
                <a:extLst>
                  <a:ext uri="{909E8E84-426E-40DD-AFC4-6F175D3DCCD1}">
                    <a14:hiddenFill xmlns:a14="http://schemas.microsoft.com/office/drawing/2010/main">
                      <a:solidFill>
                        <a:srgbClr val="FFFFFF"/>
                      </a:solidFill>
                    </a14:hiddenFill>
                  </a:ext>
                </a:extLst>
              </p:spPr>
            </p:pic>
          </p:grpSp>
          <p:sp>
            <p:nvSpPr>
              <p:cNvPr id="28" name="TextBox 27"/>
              <p:cNvSpPr txBox="1"/>
              <p:nvPr/>
            </p:nvSpPr>
            <p:spPr>
              <a:xfrm rot="20631260">
                <a:off x="3748998" y="4278783"/>
                <a:ext cx="1097281" cy="338554"/>
              </a:xfrm>
              <a:prstGeom prst="rect">
                <a:avLst/>
              </a:prstGeom>
              <a:noFill/>
            </p:spPr>
            <p:txBody>
              <a:bodyPr wrap="square" rtlCol="0">
                <a:spAutoFit/>
              </a:bodyPr>
              <a:lstStyle/>
              <a:p>
                <a:r>
                  <a:rPr lang="de-CH" sz="1600" dirty="0" smtClean="0">
                    <a:latin typeface="+mj-lt"/>
                  </a:rPr>
                  <a:t>shinyApp</a:t>
                </a:r>
                <a:endParaRPr lang="en-US" sz="1600" dirty="0">
                  <a:latin typeface="+mj-lt"/>
                </a:endParaRPr>
              </a:p>
            </p:txBody>
          </p:sp>
        </p:grpSp>
        <p:sp>
          <p:nvSpPr>
            <p:cNvPr id="26" name="TextBox 25"/>
            <p:cNvSpPr txBox="1"/>
            <p:nvPr/>
          </p:nvSpPr>
          <p:spPr>
            <a:xfrm rot="20631260">
              <a:off x="3695899" y="5173581"/>
              <a:ext cx="913817" cy="338554"/>
            </a:xfrm>
            <a:prstGeom prst="rect">
              <a:avLst/>
            </a:prstGeom>
            <a:noFill/>
          </p:spPr>
          <p:txBody>
            <a:bodyPr wrap="square" rtlCol="0">
              <a:spAutoFit/>
            </a:bodyPr>
            <a:lstStyle/>
            <a:p>
              <a:pPr algn="ctr"/>
              <a:r>
                <a:rPr lang="de-CH" sz="1600" dirty="0" smtClean="0">
                  <a:latin typeface="+mj-lt"/>
                </a:rPr>
                <a:t>ggplot</a:t>
              </a:r>
              <a:endParaRPr lang="en-US" sz="1600" dirty="0">
                <a:latin typeface="+mj-lt"/>
              </a:endParaRPr>
            </a:p>
          </p:txBody>
        </p:sp>
      </p:grpSp>
      <p:sp>
        <p:nvSpPr>
          <p:cNvPr id="36" name="TextBox 35"/>
          <p:cNvSpPr txBox="1"/>
          <p:nvPr/>
        </p:nvSpPr>
        <p:spPr>
          <a:xfrm>
            <a:off x="3309651" y="3278552"/>
            <a:ext cx="1621400" cy="369332"/>
          </a:xfrm>
          <a:prstGeom prst="rect">
            <a:avLst/>
          </a:prstGeom>
          <a:noFill/>
        </p:spPr>
        <p:txBody>
          <a:bodyPr wrap="square" rtlCol="0">
            <a:spAutoFit/>
          </a:bodyPr>
          <a:lstStyle/>
          <a:p>
            <a:pPr algn="ctr"/>
            <a:r>
              <a:rPr lang="de-CH" dirty="0" smtClean="0">
                <a:latin typeface="+mj-lt"/>
                <a:ea typeface="Roboto" panose="02000000000000000000" pitchFamily="2" charset="0"/>
              </a:rPr>
              <a:t>Test Result</a:t>
            </a:r>
          </a:p>
        </p:txBody>
      </p:sp>
      <p:sp>
        <p:nvSpPr>
          <p:cNvPr id="41" name="TextBox 40"/>
          <p:cNvSpPr txBox="1"/>
          <p:nvPr/>
        </p:nvSpPr>
        <p:spPr>
          <a:xfrm>
            <a:off x="6758646" y="3132692"/>
            <a:ext cx="1621400" cy="646331"/>
          </a:xfrm>
          <a:prstGeom prst="rect">
            <a:avLst/>
          </a:prstGeom>
          <a:noFill/>
        </p:spPr>
        <p:txBody>
          <a:bodyPr wrap="square" rtlCol="0">
            <a:spAutoFit/>
          </a:bodyPr>
          <a:lstStyle/>
          <a:p>
            <a:pPr algn="ctr"/>
            <a:r>
              <a:rPr lang="de-CH" dirty="0" smtClean="0">
                <a:latin typeface="+mj-lt"/>
                <a:ea typeface="Roboto" panose="02000000000000000000" pitchFamily="2" charset="0"/>
              </a:rPr>
              <a:t>Statistician /</a:t>
            </a:r>
          </a:p>
          <a:p>
            <a:pPr algn="ctr"/>
            <a:r>
              <a:rPr lang="de-CH" dirty="0" smtClean="0">
                <a:latin typeface="+mj-lt"/>
                <a:ea typeface="Roboto" panose="02000000000000000000" pitchFamily="2" charset="0"/>
              </a:rPr>
              <a:t>Study manager</a:t>
            </a:r>
          </a:p>
        </p:txBody>
      </p:sp>
      <p:cxnSp>
        <p:nvCxnSpPr>
          <p:cNvPr id="46" name="Straight Arrow Connector 45"/>
          <p:cNvCxnSpPr>
            <a:stCxn id="41" idx="3"/>
          </p:cNvCxnSpPr>
          <p:nvPr/>
        </p:nvCxnSpPr>
        <p:spPr>
          <a:xfrm>
            <a:off x="8380046" y="3455858"/>
            <a:ext cx="794057" cy="736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838199" y="4244082"/>
            <a:ext cx="1926200" cy="369332"/>
          </a:xfrm>
          <a:prstGeom prst="rect">
            <a:avLst/>
          </a:prstGeom>
          <a:noFill/>
        </p:spPr>
        <p:txBody>
          <a:bodyPr wrap="square" rtlCol="0">
            <a:spAutoFit/>
          </a:bodyPr>
          <a:lstStyle/>
          <a:p>
            <a:pPr algn="ctr"/>
            <a:r>
              <a:rPr lang="de-CH" dirty="0" smtClean="0">
                <a:latin typeface="+mj-lt"/>
                <a:ea typeface="Roboto" panose="02000000000000000000" pitchFamily="2" charset="0"/>
              </a:rPr>
              <a:t>Recruited patients</a:t>
            </a:r>
          </a:p>
        </p:txBody>
      </p:sp>
      <p:sp>
        <p:nvSpPr>
          <p:cNvPr id="54" name="TextBox 53"/>
          <p:cNvSpPr txBox="1"/>
          <p:nvPr/>
        </p:nvSpPr>
        <p:spPr>
          <a:xfrm>
            <a:off x="9298498" y="4244082"/>
            <a:ext cx="1937759" cy="369332"/>
          </a:xfrm>
          <a:prstGeom prst="rect">
            <a:avLst/>
          </a:prstGeom>
          <a:noFill/>
        </p:spPr>
        <p:txBody>
          <a:bodyPr wrap="square" rtlCol="0">
            <a:spAutoFit/>
          </a:bodyPr>
          <a:lstStyle/>
          <a:p>
            <a:pPr algn="ctr"/>
            <a:r>
              <a:rPr lang="de-CH" dirty="0" smtClean="0">
                <a:latin typeface="+mj-lt"/>
                <a:ea typeface="Roboto" panose="02000000000000000000" pitchFamily="2" charset="0"/>
              </a:rPr>
              <a:t>Expected cohorts</a:t>
            </a:r>
          </a:p>
        </p:txBody>
      </p:sp>
      <p:sp>
        <p:nvSpPr>
          <p:cNvPr id="59" name="TextBox 58"/>
          <p:cNvSpPr txBox="1"/>
          <p:nvPr/>
        </p:nvSpPr>
        <p:spPr>
          <a:xfrm>
            <a:off x="838199" y="4559434"/>
            <a:ext cx="1926200" cy="707886"/>
          </a:xfrm>
          <a:prstGeom prst="rect">
            <a:avLst/>
          </a:prstGeom>
          <a:noFill/>
        </p:spPr>
        <p:txBody>
          <a:bodyPr wrap="square" rtlCol="0">
            <a:spAutoFit/>
          </a:bodyPr>
          <a:lstStyle/>
          <a:p>
            <a:pPr algn="ctr"/>
            <a:r>
              <a:rPr lang="de-CH" sz="1000" dirty="0" smtClean="0">
                <a:latin typeface="Courier New" panose="02070309020205020404" pitchFamily="49" charset="0"/>
                <a:cs typeface="Courier New" panose="02070309020205020404" pitchFamily="49" charset="0"/>
              </a:rPr>
              <a:t>Country</a:t>
            </a:r>
          </a:p>
          <a:p>
            <a:pPr algn="ctr"/>
            <a:r>
              <a:rPr lang="de-CH" sz="1000" dirty="0" smtClean="0">
                <a:latin typeface="Courier New" panose="02070309020205020404" pitchFamily="49" charset="0"/>
                <a:cs typeface="Courier New" panose="02070309020205020404" pitchFamily="49" charset="0"/>
              </a:rPr>
              <a:t>Age</a:t>
            </a:r>
          </a:p>
          <a:p>
            <a:pPr algn="ctr"/>
            <a:r>
              <a:rPr lang="de-CH" sz="1000" dirty="0" smtClean="0">
                <a:latin typeface="Courier New" panose="02070309020205020404" pitchFamily="49" charset="0"/>
                <a:cs typeface="Courier New" panose="02070309020205020404" pitchFamily="49" charset="0"/>
              </a:rPr>
              <a:t>Gender</a:t>
            </a:r>
          </a:p>
          <a:p>
            <a:pPr algn="ctr"/>
            <a:r>
              <a:rPr lang="de-CH" sz="1000" dirty="0" smtClean="0">
                <a:latin typeface="Courier New" panose="02070309020205020404" pitchFamily="49" charset="0"/>
                <a:cs typeface="Courier New" panose="02070309020205020404" pitchFamily="49" charset="0"/>
              </a:rPr>
              <a:t>Race</a:t>
            </a:r>
            <a:endParaRPr lang="en-US" sz="1000" dirty="0">
              <a:latin typeface="Courier New" panose="02070309020205020404" pitchFamily="49" charset="0"/>
              <a:cs typeface="Courier New" panose="02070309020205020404" pitchFamily="49" charset="0"/>
            </a:endParaRPr>
          </a:p>
        </p:txBody>
      </p:sp>
      <p:sp>
        <p:nvSpPr>
          <p:cNvPr id="60" name="TextBox 59"/>
          <p:cNvSpPr txBox="1"/>
          <p:nvPr/>
        </p:nvSpPr>
        <p:spPr>
          <a:xfrm>
            <a:off x="3307372" y="3617204"/>
            <a:ext cx="1623679" cy="584775"/>
          </a:xfrm>
          <a:prstGeom prst="rect">
            <a:avLst/>
          </a:prstGeom>
          <a:noFill/>
        </p:spPr>
        <p:txBody>
          <a:bodyPr wrap="square" rtlCol="0">
            <a:spAutoFit/>
          </a:bodyPr>
          <a:lstStyle/>
          <a:p>
            <a:pPr algn="ctr"/>
            <a:r>
              <a:rPr lang="de-CH" sz="1000" dirty="0" smtClean="0">
                <a:latin typeface="Courier New" panose="02070309020205020404" pitchFamily="49" charset="0"/>
                <a:cs typeface="Courier New" panose="02070309020205020404" pitchFamily="49" charset="0"/>
              </a:rPr>
              <a:t>Disease Progression</a:t>
            </a:r>
          </a:p>
          <a:p>
            <a:pPr algn="ctr"/>
            <a:endParaRPr lang="de-CH" sz="200" dirty="0" smtClean="0">
              <a:latin typeface="Courier New" panose="02070309020205020404" pitchFamily="49" charset="0"/>
              <a:cs typeface="Courier New" panose="02070309020205020404" pitchFamily="49" charset="0"/>
            </a:endParaRPr>
          </a:p>
          <a:p>
            <a:pPr algn="ctr"/>
            <a:r>
              <a:rPr lang="de-CH" sz="1000" dirty="0" smtClean="0">
                <a:latin typeface="Courier New" panose="02070309020205020404" pitchFamily="49" charset="0"/>
                <a:cs typeface="Courier New" panose="02070309020205020404" pitchFamily="49" charset="0"/>
              </a:rPr>
              <a:t>Vitamin A level</a:t>
            </a:r>
            <a:endParaRPr lang="en-US" sz="1000" dirty="0">
              <a:latin typeface="Courier New" panose="02070309020205020404" pitchFamily="49" charset="0"/>
              <a:cs typeface="Courier New" panose="02070309020205020404" pitchFamily="49" charset="0"/>
            </a:endParaRPr>
          </a:p>
        </p:txBody>
      </p:sp>
      <p:sp>
        <p:nvSpPr>
          <p:cNvPr id="63" name="TextBox 62"/>
          <p:cNvSpPr txBox="1"/>
          <p:nvPr/>
        </p:nvSpPr>
        <p:spPr>
          <a:xfrm>
            <a:off x="8162187" y="5332345"/>
            <a:ext cx="435717" cy="369332"/>
          </a:xfrm>
          <a:prstGeom prst="rect">
            <a:avLst/>
          </a:prstGeom>
          <a:noFill/>
        </p:spPr>
        <p:txBody>
          <a:bodyPr wrap="square" rtlCol="0">
            <a:spAutoFit/>
          </a:bodyPr>
          <a:lstStyle/>
          <a:p>
            <a:pPr algn="ctr"/>
            <a:r>
              <a:rPr lang="de-CH" dirty="0" smtClean="0"/>
              <a:t>?</a:t>
            </a:r>
            <a:endParaRPr lang="en-US" dirty="0"/>
          </a:p>
        </p:txBody>
      </p:sp>
      <p:sp>
        <p:nvSpPr>
          <p:cNvPr id="67" name="TextBox 66"/>
          <p:cNvSpPr txBox="1"/>
          <p:nvPr/>
        </p:nvSpPr>
        <p:spPr>
          <a:xfrm>
            <a:off x="9323718" y="5495867"/>
            <a:ext cx="1937759" cy="369332"/>
          </a:xfrm>
          <a:prstGeom prst="rect">
            <a:avLst/>
          </a:prstGeom>
          <a:noFill/>
        </p:spPr>
        <p:txBody>
          <a:bodyPr wrap="square" rtlCol="0">
            <a:spAutoFit/>
          </a:bodyPr>
          <a:lstStyle/>
          <a:p>
            <a:pPr algn="ctr"/>
            <a:r>
              <a:rPr lang="de-CH" dirty="0" smtClean="0">
                <a:latin typeface="+mj-lt"/>
                <a:ea typeface="Roboto" panose="02000000000000000000" pitchFamily="2" charset="0"/>
              </a:rPr>
              <a:t>stop recruiting</a:t>
            </a:r>
          </a:p>
        </p:txBody>
      </p:sp>
      <p:cxnSp>
        <p:nvCxnSpPr>
          <p:cNvPr id="69" name="Elbow Connector 68"/>
          <p:cNvCxnSpPr>
            <a:stCxn id="41" idx="2"/>
            <a:endCxn id="67" idx="1"/>
          </p:cNvCxnSpPr>
          <p:nvPr/>
        </p:nvCxnSpPr>
        <p:spPr>
          <a:xfrm rot="16200000" flipH="1">
            <a:off x="7495777" y="3852592"/>
            <a:ext cx="1901510" cy="1754372"/>
          </a:xfrm>
          <a:prstGeom prst="bentConnector2">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0" name="TextBox 69"/>
          <p:cNvSpPr txBox="1"/>
          <p:nvPr/>
        </p:nvSpPr>
        <p:spPr>
          <a:xfrm>
            <a:off x="8546520" y="3115030"/>
            <a:ext cx="435717" cy="369332"/>
          </a:xfrm>
          <a:prstGeom prst="rect">
            <a:avLst/>
          </a:prstGeom>
          <a:noFill/>
        </p:spPr>
        <p:txBody>
          <a:bodyPr wrap="square" rtlCol="0">
            <a:spAutoFit/>
          </a:bodyPr>
          <a:lstStyle/>
          <a:p>
            <a:pPr algn="ctr"/>
            <a:r>
              <a:rPr lang="de-CH" dirty="0" smtClean="0"/>
              <a:t>?</a:t>
            </a:r>
            <a:endParaRPr lang="en-US" dirty="0"/>
          </a:p>
        </p:txBody>
      </p:sp>
      <p:grpSp>
        <p:nvGrpSpPr>
          <p:cNvPr id="101" name="Group 100"/>
          <p:cNvGrpSpPr/>
          <p:nvPr/>
        </p:nvGrpSpPr>
        <p:grpSpPr>
          <a:xfrm>
            <a:off x="9190746" y="2296128"/>
            <a:ext cx="2039113" cy="1950768"/>
            <a:chOff x="9912249" y="2361221"/>
            <a:chExt cx="2039113" cy="1950768"/>
          </a:xfrm>
        </p:grpSpPr>
        <p:pic>
          <p:nvPicPr>
            <p:cNvPr id="20" name="Picture 19"/>
            <p:cNvPicPr>
              <a:picLocks noChangeAspect="1"/>
            </p:cNvPicPr>
            <p:nvPr/>
          </p:nvPicPr>
          <p:blipFill rotWithShape="1">
            <a:blip r:embed="rId6" cstate="print">
              <a:duotone>
                <a:schemeClr val="accent4">
                  <a:shade val="45000"/>
                  <a:satMod val="135000"/>
                </a:schemeClr>
                <a:prstClr val="white"/>
              </a:duotone>
              <a:extLst>
                <a:ext uri="{28A0092B-C50C-407E-A947-70E740481C1C}">
                  <a14:useLocalDpi xmlns:a14="http://schemas.microsoft.com/office/drawing/2010/main" val="0"/>
                </a:ext>
              </a:extLst>
            </a:blip>
            <a:srcRect l="32887" t="29659" r="42320" b="23046"/>
            <a:stretch/>
          </p:blipFill>
          <p:spPr>
            <a:xfrm>
              <a:off x="9912249" y="2361221"/>
              <a:ext cx="812901" cy="1163029"/>
            </a:xfrm>
            <a:prstGeom prst="rect">
              <a:avLst/>
            </a:prstGeom>
            <a:effectLst>
              <a:innerShdw>
                <a:prstClr val="black"/>
              </a:innerShdw>
            </a:effectLst>
          </p:spPr>
        </p:pic>
        <p:pic>
          <p:nvPicPr>
            <p:cNvPr id="22" name="Picture 21"/>
            <p:cNvPicPr>
              <a:picLocks noChangeAspect="1"/>
            </p:cNvPicPr>
            <p:nvPr/>
          </p:nvPicPr>
          <p:blipFill rotWithShape="1">
            <a:blip r:embed="rId7" cstate="print">
              <a:duotone>
                <a:schemeClr val="accent5">
                  <a:shade val="45000"/>
                  <a:satMod val="135000"/>
                </a:schemeClr>
                <a:prstClr val="white"/>
              </a:duotone>
              <a:extLst>
                <a:ext uri="{28A0092B-C50C-407E-A947-70E740481C1C}">
                  <a14:useLocalDpi xmlns:a14="http://schemas.microsoft.com/office/drawing/2010/main" val="0"/>
                </a:ext>
              </a:extLst>
            </a:blip>
            <a:srcRect l="23822" t="30537" r="31450" b="22168"/>
            <a:stretch/>
          </p:blipFill>
          <p:spPr>
            <a:xfrm>
              <a:off x="10726738" y="2361221"/>
              <a:ext cx="1220788" cy="968147"/>
            </a:xfrm>
            <a:prstGeom prst="rect">
              <a:avLst/>
            </a:prstGeom>
            <a:effectLst>
              <a:innerShdw>
                <a:prstClr val="black"/>
              </a:innerShdw>
            </a:effectLst>
          </p:spPr>
        </p:pic>
        <p:pic>
          <p:nvPicPr>
            <p:cNvPr id="71" name="Picture 70"/>
            <p:cNvPicPr>
              <a:picLocks noChangeAspect="1"/>
            </p:cNvPicPr>
            <p:nvPr/>
          </p:nvPicPr>
          <p:blipFill rotWithShape="1">
            <a:blip r:embed="rId8" cstate="print">
              <a:duotone>
                <a:schemeClr val="accent2">
                  <a:shade val="45000"/>
                  <a:satMod val="135000"/>
                </a:schemeClr>
                <a:prstClr val="white"/>
              </a:duotone>
              <a:extLst>
                <a:ext uri="{28A0092B-C50C-407E-A947-70E740481C1C}">
                  <a14:useLocalDpi xmlns:a14="http://schemas.microsoft.com/office/drawing/2010/main" val="0"/>
                </a:ext>
              </a:extLst>
            </a:blip>
            <a:srcRect l="28239" t="30692" r="34968" b="22013"/>
            <a:stretch/>
          </p:blipFill>
          <p:spPr>
            <a:xfrm>
              <a:off x="9912250" y="3524250"/>
              <a:ext cx="817070" cy="787739"/>
            </a:xfrm>
            <a:prstGeom prst="rect">
              <a:avLst/>
            </a:prstGeom>
            <a:effectLst>
              <a:innerShdw>
                <a:prstClr val="black"/>
              </a:innerShdw>
            </a:effectLst>
          </p:spPr>
        </p:pic>
        <p:pic>
          <p:nvPicPr>
            <p:cNvPr id="21" name="Picture 20"/>
            <p:cNvPicPr>
              <a:picLocks noChangeAspect="1"/>
            </p:cNvPicPr>
            <p:nvPr/>
          </p:nvPicPr>
          <p:blipFill rotWithShape="1">
            <a:blip r:embed="rId9" cstate="print">
              <a:duotone>
                <a:prstClr val="black"/>
                <a:schemeClr val="accent6">
                  <a:tint val="45000"/>
                  <a:satMod val="400000"/>
                </a:schemeClr>
              </a:duotone>
              <a:extLst>
                <a:ext uri="{28A0092B-C50C-407E-A947-70E740481C1C}">
                  <a14:useLocalDpi xmlns:a14="http://schemas.microsoft.com/office/drawing/2010/main" val="0"/>
                </a:ext>
              </a:extLst>
            </a:blip>
            <a:srcRect l="28239" t="30692" r="34968" b="22013"/>
            <a:stretch/>
          </p:blipFill>
          <p:spPr>
            <a:xfrm>
              <a:off x="10728155" y="3132692"/>
              <a:ext cx="1223207" cy="1179297"/>
            </a:xfrm>
            <a:prstGeom prst="rect">
              <a:avLst/>
            </a:prstGeom>
            <a:effectLst>
              <a:innerShdw>
                <a:prstClr val="black"/>
              </a:innerShdw>
            </a:effectLst>
          </p:spPr>
        </p:pic>
      </p:grpSp>
      <p:grpSp>
        <p:nvGrpSpPr>
          <p:cNvPr id="97" name="Group 96"/>
          <p:cNvGrpSpPr/>
          <p:nvPr/>
        </p:nvGrpSpPr>
        <p:grpSpPr>
          <a:xfrm>
            <a:off x="867361" y="2387537"/>
            <a:ext cx="1763727" cy="1859359"/>
            <a:chOff x="867361" y="2387537"/>
            <a:chExt cx="1763727" cy="1859359"/>
          </a:xfrm>
        </p:grpSpPr>
        <p:grpSp>
          <p:nvGrpSpPr>
            <p:cNvPr id="75" name="Group 74"/>
            <p:cNvGrpSpPr/>
            <p:nvPr/>
          </p:nvGrpSpPr>
          <p:grpSpPr>
            <a:xfrm>
              <a:off x="1012891" y="2422970"/>
              <a:ext cx="613539" cy="601694"/>
              <a:chOff x="838200" y="2361221"/>
              <a:chExt cx="1926199" cy="1889013"/>
            </a:xfrm>
          </p:grpSpPr>
          <p:pic>
            <p:nvPicPr>
              <p:cNvPr id="14" name="Picture 13"/>
              <p:cNvPicPr>
                <a:picLocks noChangeAspect="1"/>
              </p:cNvPicPr>
              <p:nvPr/>
            </p:nvPicPr>
            <p:blipFill rotWithShape="1">
              <a:blip r:embed="rId10" cstate="print">
                <a:extLst>
                  <a:ext uri="{28A0092B-C50C-407E-A947-70E740481C1C}">
                    <a14:useLocalDpi xmlns:a14="http://schemas.microsoft.com/office/drawing/2010/main" val="0"/>
                  </a:ext>
                </a:extLst>
              </a:blip>
              <a:srcRect l="28239" t="30692" r="34968" b="22013"/>
              <a:stretch/>
            </p:blipFill>
            <p:spPr>
              <a:xfrm>
                <a:off x="838200" y="2361221"/>
                <a:ext cx="1621399" cy="1563195"/>
              </a:xfrm>
              <a:prstGeom prst="rect">
                <a:avLst/>
              </a:prstGeom>
              <a:effectLst>
                <a:innerShdw>
                  <a:prstClr val="black"/>
                </a:innerShdw>
              </a:effectLst>
            </p:spPr>
          </p:pic>
          <p:pic>
            <p:nvPicPr>
              <p:cNvPr id="15" name="Picture 14"/>
              <p:cNvPicPr>
                <a:picLocks noChangeAspect="1"/>
              </p:cNvPicPr>
              <p:nvPr/>
            </p:nvPicPr>
            <p:blipFill rotWithShape="1">
              <a:blip r:embed="rId10" cstate="print">
                <a:extLst>
                  <a:ext uri="{28A0092B-C50C-407E-A947-70E740481C1C}">
                    <a14:useLocalDpi xmlns:a14="http://schemas.microsoft.com/office/drawing/2010/main" val="0"/>
                  </a:ext>
                </a:extLst>
              </a:blip>
              <a:srcRect l="28239" t="30692" r="34968" b="22013"/>
              <a:stretch/>
            </p:blipFill>
            <p:spPr>
              <a:xfrm>
                <a:off x="990600" y="2513621"/>
                <a:ext cx="1621399" cy="1563195"/>
              </a:xfrm>
              <a:prstGeom prst="rect">
                <a:avLst/>
              </a:prstGeom>
              <a:effectLst>
                <a:innerShdw>
                  <a:prstClr val="black"/>
                </a:innerShdw>
              </a:effectLst>
            </p:spPr>
          </p:pic>
          <p:pic>
            <p:nvPicPr>
              <p:cNvPr id="17" name="Picture 16"/>
              <p:cNvPicPr>
                <a:picLocks noChangeAspect="1"/>
              </p:cNvPicPr>
              <p:nvPr/>
            </p:nvPicPr>
            <p:blipFill rotWithShape="1">
              <a:blip r:embed="rId10" cstate="print">
                <a:extLst>
                  <a:ext uri="{28A0092B-C50C-407E-A947-70E740481C1C}">
                    <a14:useLocalDpi xmlns:a14="http://schemas.microsoft.com/office/drawing/2010/main" val="0"/>
                  </a:ext>
                </a:extLst>
              </a:blip>
              <a:srcRect l="28239" t="30692" r="34968" b="22013"/>
              <a:stretch/>
            </p:blipFill>
            <p:spPr>
              <a:xfrm>
                <a:off x="1143000" y="2687039"/>
                <a:ext cx="1621399" cy="1563195"/>
              </a:xfrm>
              <a:prstGeom prst="rect">
                <a:avLst/>
              </a:prstGeom>
              <a:effectLst>
                <a:innerShdw>
                  <a:prstClr val="black"/>
                </a:innerShdw>
              </a:effectLst>
            </p:spPr>
          </p:pic>
        </p:grpSp>
        <p:grpSp>
          <p:nvGrpSpPr>
            <p:cNvPr id="76" name="Group 75"/>
            <p:cNvGrpSpPr/>
            <p:nvPr/>
          </p:nvGrpSpPr>
          <p:grpSpPr>
            <a:xfrm>
              <a:off x="1457911" y="2912316"/>
              <a:ext cx="590550" cy="574834"/>
              <a:chOff x="2043113" y="3560311"/>
              <a:chExt cx="1178486" cy="1147123"/>
            </a:xfrm>
          </p:grpSpPr>
          <p:pic>
            <p:nvPicPr>
              <p:cNvPr id="72" name="Picture 71"/>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043113" y="3560311"/>
                <a:ext cx="873686" cy="842323"/>
              </a:xfrm>
              <a:prstGeom prst="rect">
                <a:avLst/>
              </a:prstGeom>
              <a:effectLst>
                <a:innerShdw>
                  <a:prstClr val="black"/>
                </a:innerShdw>
              </a:effectLst>
            </p:spPr>
          </p:pic>
          <p:pic>
            <p:nvPicPr>
              <p:cNvPr id="73" name="Picture 72"/>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195513" y="3712711"/>
                <a:ext cx="873686" cy="842323"/>
              </a:xfrm>
              <a:prstGeom prst="rect">
                <a:avLst/>
              </a:prstGeom>
              <a:effectLst>
                <a:innerShdw>
                  <a:prstClr val="black"/>
                </a:innerShdw>
              </a:effectLst>
            </p:spPr>
          </p:pic>
          <p:pic>
            <p:nvPicPr>
              <p:cNvPr id="74" name="Picture 73"/>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347913" y="3865111"/>
                <a:ext cx="873686" cy="842323"/>
              </a:xfrm>
              <a:prstGeom prst="rect">
                <a:avLst/>
              </a:prstGeom>
              <a:effectLst>
                <a:innerShdw>
                  <a:prstClr val="black"/>
                </a:innerShdw>
              </a:effectLst>
            </p:spPr>
          </p:pic>
        </p:grpSp>
        <p:grpSp>
          <p:nvGrpSpPr>
            <p:cNvPr id="77" name="Group 76"/>
            <p:cNvGrpSpPr/>
            <p:nvPr/>
          </p:nvGrpSpPr>
          <p:grpSpPr>
            <a:xfrm>
              <a:off x="867361" y="3491626"/>
              <a:ext cx="590550" cy="574834"/>
              <a:chOff x="2043113" y="3560311"/>
              <a:chExt cx="1178486" cy="1147123"/>
            </a:xfrm>
          </p:grpSpPr>
          <p:pic>
            <p:nvPicPr>
              <p:cNvPr id="78" name="Picture 77"/>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043113" y="3560311"/>
                <a:ext cx="873686" cy="842323"/>
              </a:xfrm>
              <a:prstGeom prst="rect">
                <a:avLst/>
              </a:prstGeom>
              <a:effectLst>
                <a:innerShdw>
                  <a:prstClr val="black"/>
                </a:innerShdw>
              </a:effectLst>
            </p:spPr>
          </p:pic>
          <p:pic>
            <p:nvPicPr>
              <p:cNvPr id="79" name="Picture 78"/>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195513" y="3712711"/>
                <a:ext cx="873686" cy="842323"/>
              </a:xfrm>
              <a:prstGeom prst="rect">
                <a:avLst/>
              </a:prstGeom>
              <a:effectLst>
                <a:innerShdw>
                  <a:prstClr val="black"/>
                </a:innerShdw>
              </a:effectLst>
            </p:spPr>
          </p:pic>
          <p:pic>
            <p:nvPicPr>
              <p:cNvPr id="80" name="Picture 79"/>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347913" y="3865111"/>
                <a:ext cx="873686" cy="842323"/>
              </a:xfrm>
              <a:prstGeom prst="rect">
                <a:avLst/>
              </a:prstGeom>
              <a:effectLst>
                <a:innerShdw>
                  <a:prstClr val="black"/>
                </a:innerShdw>
              </a:effectLst>
            </p:spPr>
          </p:pic>
        </p:grpSp>
        <p:grpSp>
          <p:nvGrpSpPr>
            <p:cNvPr id="81" name="Group 80"/>
            <p:cNvGrpSpPr/>
            <p:nvPr/>
          </p:nvGrpSpPr>
          <p:grpSpPr>
            <a:xfrm>
              <a:off x="1989532" y="3356947"/>
              <a:ext cx="590550" cy="574834"/>
              <a:chOff x="2043113" y="3560311"/>
              <a:chExt cx="1178486" cy="1147123"/>
            </a:xfrm>
          </p:grpSpPr>
          <p:pic>
            <p:nvPicPr>
              <p:cNvPr id="82" name="Picture 81"/>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043113" y="3560311"/>
                <a:ext cx="873686" cy="842323"/>
              </a:xfrm>
              <a:prstGeom prst="rect">
                <a:avLst/>
              </a:prstGeom>
              <a:effectLst>
                <a:innerShdw>
                  <a:prstClr val="black"/>
                </a:innerShdw>
              </a:effectLst>
            </p:spPr>
          </p:pic>
          <p:pic>
            <p:nvPicPr>
              <p:cNvPr id="83" name="Picture 82"/>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195513" y="3712711"/>
                <a:ext cx="873686" cy="842323"/>
              </a:xfrm>
              <a:prstGeom prst="rect">
                <a:avLst/>
              </a:prstGeom>
              <a:effectLst>
                <a:innerShdw>
                  <a:prstClr val="black"/>
                </a:innerShdw>
              </a:effectLst>
            </p:spPr>
          </p:pic>
          <p:pic>
            <p:nvPicPr>
              <p:cNvPr id="84" name="Picture 83"/>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347913" y="3865111"/>
                <a:ext cx="873686" cy="842323"/>
              </a:xfrm>
              <a:prstGeom prst="rect">
                <a:avLst/>
              </a:prstGeom>
              <a:effectLst>
                <a:innerShdw>
                  <a:prstClr val="black"/>
                </a:innerShdw>
              </a:effectLst>
            </p:spPr>
          </p:pic>
        </p:grpSp>
        <p:grpSp>
          <p:nvGrpSpPr>
            <p:cNvPr id="85" name="Group 84"/>
            <p:cNvGrpSpPr/>
            <p:nvPr/>
          </p:nvGrpSpPr>
          <p:grpSpPr>
            <a:xfrm>
              <a:off x="1466596" y="3540297"/>
              <a:ext cx="725917" cy="706599"/>
              <a:chOff x="2043113" y="3560311"/>
              <a:chExt cx="1178486" cy="1147123"/>
            </a:xfrm>
          </p:grpSpPr>
          <p:pic>
            <p:nvPicPr>
              <p:cNvPr id="86" name="Picture 85"/>
              <p:cNvPicPr>
                <a:picLocks noChangeAspect="1"/>
              </p:cNvPicPr>
              <p:nvPr/>
            </p:nvPicPr>
            <p:blipFill rotWithShape="1">
              <a:blip r:embed="rId12" cstate="print">
                <a:extLst>
                  <a:ext uri="{28A0092B-C50C-407E-A947-70E740481C1C}">
                    <a14:useLocalDpi xmlns:a14="http://schemas.microsoft.com/office/drawing/2010/main" val="0"/>
                  </a:ext>
                </a:extLst>
              </a:blip>
              <a:srcRect l="28239" t="30692" r="34968" b="22013"/>
              <a:stretch/>
            </p:blipFill>
            <p:spPr>
              <a:xfrm>
                <a:off x="2043113" y="3560311"/>
                <a:ext cx="873686" cy="842323"/>
              </a:xfrm>
              <a:prstGeom prst="rect">
                <a:avLst/>
              </a:prstGeom>
              <a:effectLst>
                <a:innerShdw>
                  <a:prstClr val="black"/>
                </a:innerShdw>
              </a:effectLst>
            </p:spPr>
          </p:pic>
          <p:pic>
            <p:nvPicPr>
              <p:cNvPr id="87" name="Picture 86"/>
              <p:cNvPicPr>
                <a:picLocks noChangeAspect="1"/>
              </p:cNvPicPr>
              <p:nvPr/>
            </p:nvPicPr>
            <p:blipFill rotWithShape="1">
              <a:blip r:embed="rId12" cstate="print">
                <a:extLst>
                  <a:ext uri="{28A0092B-C50C-407E-A947-70E740481C1C}">
                    <a14:useLocalDpi xmlns:a14="http://schemas.microsoft.com/office/drawing/2010/main" val="0"/>
                  </a:ext>
                </a:extLst>
              </a:blip>
              <a:srcRect l="28239" t="30692" r="34968" b="22013"/>
              <a:stretch/>
            </p:blipFill>
            <p:spPr>
              <a:xfrm>
                <a:off x="2195513" y="3712711"/>
                <a:ext cx="873686" cy="842323"/>
              </a:xfrm>
              <a:prstGeom prst="rect">
                <a:avLst/>
              </a:prstGeom>
              <a:effectLst>
                <a:innerShdw>
                  <a:prstClr val="black"/>
                </a:innerShdw>
              </a:effectLst>
            </p:spPr>
          </p:pic>
          <p:pic>
            <p:nvPicPr>
              <p:cNvPr id="88" name="Picture 87"/>
              <p:cNvPicPr>
                <a:picLocks noChangeAspect="1"/>
              </p:cNvPicPr>
              <p:nvPr/>
            </p:nvPicPr>
            <p:blipFill rotWithShape="1">
              <a:blip r:embed="rId12" cstate="print">
                <a:extLst>
                  <a:ext uri="{28A0092B-C50C-407E-A947-70E740481C1C}">
                    <a14:useLocalDpi xmlns:a14="http://schemas.microsoft.com/office/drawing/2010/main" val="0"/>
                  </a:ext>
                </a:extLst>
              </a:blip>
              <a:srcRect l="28239" t="30692" r="34968" b="22013"/>
              <a:stretch/>
            </p:blipFill>
            <p:spPr>
              <a:xfrm>
                <a:off x="2347913" y="3865111"/>
                <a:ext cx="873686" cy="842323"/>
              </a:xfrm>
              <a:prstGeom prst="rect">
                <a:avLst/>
              </a:prstGeom>
              <a:effectLst>
                <a:innerShdw>
                  <a:prstClr val="black"/>
                </a:innerShdw>
              </a:effectLst>
            </p:spPr>
          </p:pic>
        </p:grpSp>
        <p:grpSp>
          <p:nvGrpSpPr>
            <p:cNvPr id="89" name="Group 88"/>
            <p:cNvGrpSpPr/>
            <p:nvPr/>
          </p:nvGrpSpPr>
          <p:grpSpPr>
            <a:xfrm>
              <a:off x="1843566" y="2387537"/>
              <a:ext cx="787522" cy="766564"/>
              <a:chOff x="2043113" y="3560311"/>
              <a:chExt cx="1178486" cy="1147123"/>
            </a:xfrm>
          </p:grpSpPr>
          <p:pic>
            <p:nvPicPr>
              <p:cNvPr id="90" name="Picture 89"/>
              <p:cNvPicPr>
                <a:picLocks noChangeAspect="1"/>
              </p:cNvPicPr>
              <p:nvPr/>
            </p:nvPicPr>
            <p:blipFill rotWithShape="1">
              <a:blip r:embed="rId13" cstate="print">
                <a:extLst>
                  <a:ext uri="{28A0092B-C50C-407E-A947-70E740481C1C}">
                    <a14:useLocalDpi xmlns:a14="http://schemas.microsoft.com/office/drawing/2010/main" val="0"/>
                  </a:ext>
                </a:extLst>
              </a:blip>
              <a:srcRect l="28239" t="30692" r="34968" b="22013"/>
              <a:stretch/>
            </p:blipFill>
            <p:spPr>
              <a:xfrm>
                <a:off x="2043113" y="3560311"/>
                <a:ext cx="873686" cy="842323"/>
              </a:xfrm>
              <a:prstGeom prst="rect">
                <a:avLst/>
              </a:prstGeom>
              <a:effectLst>
                <a:innerShdw>
                  <a:prstClr val="black"/>
                </a:innerShdw>
              </a:effectLst>
            </p:spPr>
          </p:pic>
          <p:pic>
            <p:nvPicPr>
              <p:cNvPr id="91" name="Picture 90"/>
              <p:cNvPicPr>
                <a:picLocks noChangeAspect="1"/>
              </p:cNvPicPr>
              <p:nvPr/>
            </p:nvPicPr>
            <p:blipFill rotWithShape="1">
              <a:blip r:embed="rId13" cstate="print">
                <a:extLst>
                  <a:ext uri="{28A0092B-C50C-407E-A947-70E740481C1C}">
                    <a14:useLocalDpi xmlns:a14="http://schemas.microsoft.com/office/drawing/2010/main" val="0"/>
                  </a:ext>
                </a:extLst>
              </a:blip>
              <a:srcRect l="28239" t="30692" r="34968" b="22013"/>
              <a:stretch/>
            </p:blipFill>
            <p:spPr>
              <a:xfrm>
                <a:off x="2195513" y="3712711"/>
                <a:ext cx="873686" cy="842323"/>
              </a:xfrm>
              <a:prstGeom prst="rect">
                <a:avLst/>
              </a:prstGeom>
              <a:effectLst>
                <a:innerShdw>
                  <a:prstClr val="black"/>
                </a:innerShdw>
              </a:effectLst>
            </p:spPr>
          </p:pic>
          <p:pic>
            <p:nvPicPr>
              <p:cNvPr id="92" name="Picture 91"/>
              <p:cNvPicPr>
                <a:picLocks noChangeAspect="1"/>
              </p:cNvPicPr>
              <p:nvPr/>
            </p:nvPicPr>
            <p:blipFill rotWithShape="1">
              <a:blip r:embed="rId13" cstate="print">
                <a:extLst>
                  <a:ext uri="{28A0092B-C50C-407E-A947-70E740481C1C}">
                    <a14:useLocalDpi xmlns:a14="http://schemas.microsoft.com/office/drawing/2010/main" val="0"/>
                  </a:ext>
                </a:extLst>
              </a:blip>
              <a:srcRect l="28239" t="30692" r="34968" b="22013"/>
              <a:stretch/>
            </p:blipFill>
            <p:spPr>
              <a:xfrm>
                <a:off x="2347913" y="3865111"/>
                <a:ext cx="873686" cy="842323"/>
              </a:xfrm>
              <a:prstGeom prst="rect">
                <a:avLst/>
              </a:prstGeom>
              <a:effectLst>
                <a:innerShdw>
                  <a:prstClr val="black"/>
                </a:innerShdw>
              </a:effectLst>
            </p:spPr>
          </p:pic>
        </p:grpSp>
        <p:grpSp>
          <p:nvGrpSpPr>
            <p:cNvPr id="93" name="Group 92"/>
            <p:cNvGrpSpPr/>
            <p:nvPr/>
          </p:nvGrpSpPr>
          <p:grpSpPr>
            <a:xfrm>
              <a:off x="881080" y="2951359"/>
              <a:ext cx="590550" cy="574834"/>
              <a:chOff x="2043113" y="3560311"/>
              <a:chExt cx="1178486" cy="1147123"/>
            </a:xfrm>
          </p:grpSpPr>
          <p:pic>
            <p:nvPicPr>
              <p:cNvPr id="94" name="Picture 93"/>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043113" y="3560311"/>
                <a:ext cx="873686" cy="842323"/>
              </a:xfrm>
              <a:prstGeom prst="rect">
                <a:avLst/>
              </a:prstGeom>
              <a:effectLst>
                <a:innerShdw>
                  <a:prstClr val="black"/>
                </a:innerShdw>
              </a:effectLst>
            </p:spPr>
          </p:pic>
          <p:pic>
            <p:nvPicPr>
              <p:cNvPr id="95" name="Picture 94"/>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195513" y="3712711"/>
                <a:ext cx="873686" cy="842323"/>
              </a:xfrm>
              <a:prstGeom prst="rect">
                <a:avLst/>
              </a:prstGeom>
              <a:effectLst>
                <a:innerShdw>
                  <a:prstClr val="black"/>
                </a:innerShdw>
              </a:effectLst>
            </p:spPr>
          </p:pic>
          <p:pic>
            <p:nvPicPr>
              <p:cNvPr id="96" name="Picture 95"/>
              <p:cNvPicPr>
                <a:picLocks noChangeAspect="1"/>
              </p:cNvPicPr>
              <p:nvPr/>
            </p:nvPicPr>
            <p:blipFill rotWithShape="1">
              <a:blip r:embed="rId11" cstate="print">
                <a:extLst>
                  <a:ext uri="{28A0092B-C50C-407E-A947-70E740481C1C}">
                    <a14:useLocalDpi xmlns:a14="http://schemas.microsoft.com/office/drawing/2010/main" val="0"/>
                  </a:ext>
                </a:extLst>
              </a:blip>
              <a:srcRect l="28239" t="30692" r="34968" b="22013"/>
              <a:stretch/>
            </p:blipFill>
            <p:spPr>
              <a:xfrm>
                <a:off x="2347913" y="3865111"/>
                <a:ext cx="873686" cy="842323"/>
              </a:xfrm>
              <a:prstGeom prst="rect">
                <a:avLst/>
              </a:prstGeom>
              <a:effectLst>
                <a:innerShdw>
                  <a:prstClr val="black"/>
                </a:innerShdw>
              </a:effectLst>
            </p:spPr>
          </p:pic>
        </p:grpSp>
      </p:grpSp>
      <p:cxnSp>
        <p:nvCxnSpPr>
          <p:cNvPr id="98" name="Straight Arrow Connector 97"/>
          <p:cNvCxnSpPr>
            <a:endCxn id="36" idx="1"/>
          </p:cNvCxnSpPr>
          <p:nvPr/>
        </p:nvCxnSpPr>
        <p:spPr>
          <a:xfrm flipV="1">
            <a:off x="2722100" y="3463218"/>
            <a:ext cx="587551" cy="924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2" name="Slide Number Placeholder 101"/>
          <p:cNvSpPr>
            <a:spLocks noGrp="1"/>
          </p:cNvSpPr>
          <p:nvPr>
            <p:ph type="sldNum" sz="quarter" idx="12"/>
          </p:nvPr>
        </p:nvSpPr>
        <p:spPr/>
        <p:txBody>
          <a:bodyPr/>
          <a:lstStyle/>
          <a:p>
            <a:fld id="{71F18206-3CFE-43A4-B2DC-9A718AC19900}" type="slidenum">
              <a:rPr lang="en-US" smtClean="0"/>
              <a:pPr/>
              <a:t>9</a:t>
            </a:fld>
            <a:endParaRPr lang="en-US"/>
          </a:p>
        </p:txBody>
      </p:sp>
      <p:sp>
        <p:nvSpPr>
          <p:cNvPr id="103" name="Rectangle 102"/>
          <p:cNvSpPr/>
          <p:nvPr/>
        </p:nvSpPr>
        <p:spPr>
          <a:xfrm>
            <a:off x="4769379" y="2489378"/>
            <a:ext cx="2065020" cy="1918132"/>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p:cNvSpPr/>
          <p:nvPr/>
        </p:nvSpPr>
        <p:spPr>
          <a:xfrm>
            <a:off x="6599522" y="2407264"/>
            <a:ext cx="294885" cy="2840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L-Shape 104"/>
          <p:cNvSpPr/>
          <p:nvPr/>
        </p:nvSpPr>
        <p:spPr>
          <a:xfrm rot="18612244">
            <a:off x="6568608" y="2433720"/>
            <a:ext cx="356711" cy="186689"/>
          </a:xfrm>
          <a:prstGeom prst="corner">
            <a:avLst>
              <a:gd name="adj1" fmla="val 13928"/>
              <a:gd name="adj2" fmla="val 12342"/>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4671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10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VARPPTCOMPATIBLE4" val="RXP"/>
  <p:tag name="VARPPTCOMPATIBLERD03" val="RXP"/>
  <p:tag name="VARPPTTYPE" val="RXP"/>
  <p:tag name="VARPPTSLIDEFORMAT" val="RXP"/>
  <p:tag name="VARPPTLANG" val="RXPEnglish"/>
  <p:tag name="VARSAVEMESSAGETIMESTAMP" val="RXP03.09.2019"/>
</p:tagLst>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BF9000"/>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28867</TotalTime>
  <Words>1030</Words>
  <Application>Microsoft Office PowerPoint</Application>
  <PresentationFormat>Widescreen</PresentationFormat>
  <Paragraphs>220</Paragraphs>
  <Slides>19</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Microsoft JhengHei Light</vt:lpstr>
      <vt:lpstr>Arial</vt:lpstr>
      <vt:lpstr>Calibri</vt:lpstr>
      <vt:lpstr>Calibri Light</vt:lpstr>
      <vt:lpstr>Courier New</vt:lpstr>
      <vt:lpstr>Roboto</vt:lpstr>
      <vt:lpstr>Roboto Light</vt:lpstr>
      <vt:lpstr>Office Theme</vt:lpstr>
      <vt:lpstr>RSelenium or shinytest</vt:lpstr>
      <vt:lpstr>Is this about tools?</vt:lpstr>
      <vt:lpstr>What kind of tools?</vt:lpstr>
      <vt:lpstr>What kind of tools?</vt:lpstr>
      <vt:lpstr>Where to use shiny in Pharma?</vt:lpstr>
      <vt:lpstr>Where to use shiny in Pharma?</vt:lpstr>
      <vt:lpstr>Diagnostics app</vt:lpstr>
      <vt:lpstr>Diagnostics App</vt:lpstr>
      <vt:lpstr>Pharma App</vt:lpstr>
      <vt:lpstr>Diagnostics App</vt:lpstr>
      <vt:lpstr>Diagnostics App</vt:lpstr>
      <vt:lpstr>Pharma App</vt:lpstr>
      <vt:lpstr>Pharma App</vt:lpstr>
      <vt:lpstr>RSelenium or shinytest</vt:lpstr>
      <vt:lpstr>RSelenium or shinytest</vt:lpstr>
      <vt:lpstr>Take away 1</vt:lpstr>
      <vt:lpstr>Take away 2</vt:lpstr>
      <vt:lpstr>PowerPoint Presentation</vt:lpstr>
      <vt:lpstr>PowerPoint Presentation</vt:lpstr>
    </vt:vector>
  </TitlesOfParts>
  <Company>F. Hoffmann-La Roche,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Wolf, Sebastian {MDBB~Basel}</dc:creator>
  <cp:lastModifiedBy>Wolf, Sebastian {MDBB~Basel}</cp:lastModifiedBy>
  <cp:revision>156</cp:revision>
  <dcterms:created xsi:type="dcterms:W3CDTF">2019-05-14T16:10:30Z</dcterms:created>
  <dcterms:modified xsi:type="dcterms:W3CDTF">2019-09-03T15:16:11Z</dcterms:modified>
</cp:coreProperties>
</file>